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4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5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8" r:id="rId9"/>
    <p:sldId id="263" r:id="rId10"/>
    <p:sldId id="264" r:id="rId11"/>
    <p:sldId id="265" r:id="rId12"/>
    <p:sldId id="266" r:id="rId13"/>
    <p:sldId id="267" r:id="rId14"/>
    <p:sldId id="299" r:id="rId15"/>
    <p:sldId id="268" r:id="rId16"/>
    <p:sldId id="269" r:id="rId17"/>
    <p:sldId id="270" r:id="rId18"/>
    <p:sldId id="300" r:id="rId19"/>
    <p:sldId id="271" r:id="rId20"/>
    <p:sldId id="272" r:id="rId21"/>
    <p:sldId id="273" r:id="rId22"/>
    <p:sldId id="301" r:id="rId23"/>
    <p:sldId id="274" r:id="rId24"/>
    <p:sldId id="275" r:id="rId25"/>
    <p:sldId id="276" r:id="rId26"/>
    <p:sldId id="277" r:id="rId27"/>
    <p:sldId id="278" r:id="rId28"/>
    <p:sldId id="279" r:id="rId29"/>
    <p:sldId id="302" r:id="rId30"/>
    <p:sldId id="303" r:id="rId31"/>
    <p:sldId id="280" r:id="rId32"/>
    <p:sldId id="281" r:id="rId33"/>
    <p:sldId id="282" r:id="rId34"/>
    <p:sldId id="304" r:id="rId35"/>
    <p:sldId id="305" r:id="rId36"/>
    <p:sldId id="283" r:id="rId37"/>
    <p:sldId id="284" r:id="rId38"/>
    <p:sldId id="306" r:id="rId39"/>
    <p:sldId id="285" r:id="rId40"/>
    <p:sldId id="286" r:id="rId41"/>
    <p:sldId id="287" r:id="rId42"/>
    <p:sldId id="288" r:id="rId43"/>
    <p:sldId id="289" r:id="rId44"/>
    <p:sldId id="307" r:id="rId45"/>
    <p:sldId id="290" r:id="rId46"/>
    <p:sldId id="308" r:id="rId47"/>
    <p:sldId id="291" r:id="rId48"/>
    <p:sldId id="292" r:id="rId49"/>
    <p:sldId id="293" r:id="rId50"/>
    <p:sldId id="309" r:id="rId51"/>
    <p:sldId id="294" r:id="rId52"/>
    <p:sldId id="295" r:id="rId53"/>
    <p:sldId id="296" r:id="rId54"/>
    <p:sldId id="310" r:id="rId55"/>
    <p:sldId id="297" r:id="rId56"/>
  </p:sldIdLst>
  <p:sldSz cx="12192000" cy="6858000"/>
  <p:notesSz cx="6858000" cy="12192000"/>
  <p:custDataLst>
    <p:tags r:id="rId58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49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ef85e46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培优课15 立体几何中的动态问题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BB6C0F05-D74E-4634-970F-CE92C5E55FDE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ef85e46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培优课15 立体几何中的动态问题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A80A265B-F29D-4843-8E9F-90378E191625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ef85e46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培优课15 立体几何中的动态问题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459BE628-0A60-4DC4-853D-2822231AB6BA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ef85e46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培优课15 立体几何中的动态问题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1FB27C83-223A-4907-BA80-623B1CD1F4CD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ef85e46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培优课15 立体几何中的动态问题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3FC11EB7-F178-44CC-BA25-F65551410348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xin?subject=math#pid=657fab7460819df2225b41b1#tid=6583ecd307503a000a71aaca#sourcefrom=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MasterShapeName"/>
          <p:cNvSpPr/>
          <p:nvPr/>
        </p:nvSpPr>
        <p:spPr>
          <a:xfrm>
            <a:off x="5577840" y="5907024"/>
            <a:ext cx="1801368" cy="8595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en-US" sz="5200" b="1" i="0" dirty="0">
                <a:solidFill>
                  <a:srgbClr val="42ADE2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数 学</a:t>
            </a:r>
            <a:endParaRPr lang="en-US" sz="52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EE3157B2-B9BC-4EC6-9D0F-A35C05EBFBD5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ef85e46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培优课15 立体几何中的动态问题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EF37DA3B-79ED-4635-A686-BCC4D9726308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5" Type="http://schemas.openxmlformats.org/officeDocument/2006/relationships/image" Target="../media/image21.jpe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jpe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Relationship Id="rId5" Type="http://schemas.openxmlformats.org/officeDocument/2006/relationships/image" Target="../media/image25.jpe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4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5.xml"/><Relationship Id="rId5" Type="http://schemas.openxmlformats.org/officeDocument/2006/relationships/slide" Target="slide15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jpeg"/><Relationship Id="rId5" Type="http://schemas.openxmlformats.org/officeDocument/2006/relationships/image" Target="../media/image55.png"/><Relationship Id="rId4" Type="http://schemas.openxmlformats.org/officeDocument/2006/relationships/image" Target="../media/image1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5" Type="http://schemas.openxmlformats.org/officeDocument/2006/relationships/image" Target="../media/image28.jpe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8.png"/><Relationship Id="rId4" Type="http://schemas.openxmlformats.org/officeDocument/2006/relationships/image" Target="../media/image29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3.png"/><Relationship Id="rId4" Type="http://schemas.openxmlformats.org/officeDocument/2006/relationships/image" Target="../media/image3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1.png"/><Relationship Id="rId5" Type="http://schemas.openxmlformats.org/officeDocument/2006/relationships/image" Target="../media/image33.jpeg"/><Relationship Id="rId4" Type="http://schemas.openxmlformats.org/officeDocument/2006/relationships/image" Target="../media/image1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4fa726382?vbadefaultcenterpage=1&amp;parentnodeid=ae7721b27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756000"/>
            <a:ext cx="10799064" cy="347472"/>
          </a:xfrm>
          <a:prstGeom prst="rect">
            <a:avLst/>
          </a:prstGeom>
        </p:spPr>
      </p:pic>
      <p:pic>
        <p:nvPicPr>
          <p:cNvPr id="3" name="C_5_BD#20db73b19?vbadefaultcenterpage=1&amp;parentnodeid=4fa726382&amp;inlineimagemarkindex=1&amp;vbahtmlprocessed=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11" y="1372332"/>
            <a:ext cx="1856232" cy="384048"/>
          </a:xfrm>
          <a:prstGeom prst="rect">
            <a:avLst/>
          </a:prstGeom>
        </p:spPr>
      </p:pic>
      <p:sp>
        <p:nvSpPr>
          <p:cNvPr id="4" name="C_5_BD#20db73b19?vbadefaultcenterpage=1&amp;parentnodeid=4fa726382&amp;vbahtmlprocessed=1"/>
          <p:cNvSpPr/>
          <p:nvPr/>
        </p:nvSpPr>
        <p:spPr>
          <a:xfrm>
            <a:off x="502920" y="1241648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由二面角确定位置关系</a:t>
            </a:r>
            <a:endParaRPr lang="en-US" altLang="zh-CN" sz="100" dirty="0"/>
          </a:p>
        </p:txBody>
      </p:sp>
      <p:pic>
        <p:nvPicPr>
          <p:cNvPr id="5" name="QC_6_BD.5_1#2970092bb?hastextimagelayout=1&amp;vbadefaultcenterpage=1&amp;parentnodeid=20db73b19&amp;vbahtmlprocessed=1&amp;hassurround=1&amp;hassurroun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87537" y="1876710"/>
            <a:ext cx="4892040" cy="13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6_BD.5_2#2970092bb?hastextimagelayout=2&amp;segpoint=1&amp;vbadefaultcenterpage=1&amp;parentnodeid=20db73b19&amp;vbahtmlprocessed=1&amp;bbb=1&amp;hasbroken=1&amp;hassurround=1"/>
              <p:cNvSpPr/>
              <p:nvPr/>
            </p:nvSpPr>
            <p:spPr>
              <a:xfrm>
                <a:off x="502920" y="1830991"/>
                <a:ext cx="6153912" cy="15833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如图，在矩形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=8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  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边的中点，沿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折起至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  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，设二面角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的大小为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6_BD.5_2#2970092bb?hastextimagelayout=2&amp;segpoint=1&amp;vbadefaultcenterpage=1&amp;parentnodeid=20db73b19&amp;vbahtmlprocessed=1&amp;bbb=1&amp;hasbroken=1&amp;hassurroun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30991"/>
                <a:ext cx="6153912" cy="1583309"/>
              </a:xfrm>
              <a:prstGeom prst="rect">
                <a:avLst/>
              </a:prstGeom>
              <a:blipFill rotWithShape="1">
                <a:blip r:embed="rId6"/>
                <a:stretch>
                  <a:fillRect t="-18" r="-2681" b="-16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QC_6_AN.6_1#2970092bb.bracket?vbadefaultcenterpage=1&amp;parentnodeid=20db73b19&amp;vbapositionanswer=2&amp;vbahtmlprocessed=1"/>
          <p:cNvSpPr/>
          <p:nvPr/>
        </p:nvSpPr>
        <p:spPr>
          <a:xfrm>
            <a:off x="10730103" y="3460618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QC_6_BD.7_1#2970092bb.choices?vbadefaultcenterpage=1&amp;parentnodeid=20db73b19&amp;vbahtmlprocessed=1"/>
              <p:cNvSpPr/>
              <p:nvPr/>
            </p:nvSpPr>
            <p:spPr>
              <a:xfrm>
                <a:off x="502920" y="3972148"/>
                <a:ext cx="11183112" cy="1027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A.存在某个位置，使得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𝛽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.存在某个位置，使得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𝛽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𝛽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45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𝛽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45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8" name="QC_6_BD.7_1#2970092bb.choices?vbadefaultcenterpage=1&amp;parentnodeid=20db73b19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972148"/>
                <a:ext cx="11183112" cy="1027875"/>
              </a:xfrm>
              <a:prstGeom prst="rect">
                <a:avLst/>
              </a:prstGeom>
              <a:blipFill rotWithShape="1">
                <a:blip r:embed="rId7"/>
                <a:stretch>
                  <a:fillRect t="-22" r="1" b="-6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QC_6_BD.5_2#2970092bb?hastextimagelayout=2&amp;segpoint=1&amp;vbadefaultcenterpage=1&amp;parentnodeid=20db73b19&amp;vbahtmlprocessed=1&amp;bbb=1&amp;hasbroken=1&amp;hassurround=1"/>
              <p:cNvSpPr/>
              <p:nvPr/>
            </p:nvSpPr>
            <p:spPr>
              <a:xfrm>
                <a:off x="517811" y="3450209"/>
                <a:ext cx="11184010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所成的角为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𝛽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则在翻折过程中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9" name="QC_6_BD.5_2#2970092bb?hastextimagelayout=2&amp;segpoint=1&amp;vbadefaultcenterpage=1&amp;parentnodeid=20db73b19&amp;vbahtmlprocessed=1&amp;bbb=1&amp;hasbroken=1&amp;hassurroun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11" y="3450209"/>
                <a:ext cx="11184010" cy="486029"/>
              </a:xfrm>
              <a:prstGeom prst="rect">
                <a:avLst/>
              </a:prstGeom>
              <a:blipFill rotWithShape="1">
                <a:blip r:embed="rId8"/>
                <a:stretch>
                  <a:fillRect l="-3" t="-52" b="-1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8_1#2970092bb?vbadefaultcenterpage=1&amp;parentnodeid=20db73b19&amp;vbahtmlprocessed=1&amp;bbb=1&amp;hasbroken=1"/>
              <p:cNvSpPr/>
              <p:nvPr/>
            </p:nvSpPr>
            <p:spPr>
              <a:xfrm>
                <a:off x="502920" y="756000"/>
                <a:ext cx="11183112" cy="374332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3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，垂足为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</a:p>
              <a:p>
                <a:pPr latinLnBrk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3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3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𝛽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30000"/>
                  </a:lnSpc>
                </a:pPr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  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′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𝐻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𝑂𝐷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′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′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𝐻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𝐴𝐷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′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𝛽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𝛽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/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𝛽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′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𝐻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𝐴𝐷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′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𝑂𝐷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′⋅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𝛼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𝐴𝐷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′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𝛼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𝛽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𝛽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45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.故选D.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8_1#2970092bb?vbadefaultcenterpage=1&amp;parentnodeid=20db73b19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3743325"/>
              </a:xfrm>
              <a:prstGeom prst="rect">
                <a:avLst/>
              </a:prstGeom>
              <a:blipFill rotWithShape="1">
                <a:blip r:embed="rId3"/>
                <a:stretch>
                  <a:fillRect t="-9" r="1" b="-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C_6_AS.8_2#2970092bb?vbadefaultcenterpage=1&amp;parentnodeid=20db73b19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04488" y="4630007"/>
            <a:ext cx="4389120" cy="181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0279386f3?vbadefaultcenterpage=1&amp;parentnodeid=4fa726382&amp;inlineimagemarkindex=2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11" y="886684"/>
            <a:ext cx="1856232" cy="384048"/>
          </a:xfrm>
          <a:prstGeom prst="rect">
            <a:avLst/>
          </a:prstGeom>
        </p:spPr>
      </p:pic>
      <p:sp>
        <p:nvSpPr>
          <p:cNvPr id="3" name="C_5_BD#0279386f3?vbadefaultcenterpage=1&amp;parentnodeid=4fa726382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由确定的位置关系求取值范围</a:t>
            </a:r>
            <a:endParaRPr lang="en-US" altLang="zh-CN" sz="100" dirty="0"/>
          </a:p>
        </p:txBody>
      </p:sp>
      <p:pic>
        <p:nvPicPr>
          <p:cNvPr id="4" name="QC_6_BD.9_1#1093dd94e?hastextimagelayout=1&amp;vbadefaultcenterpage=1&amp;parentnodeid=0279386f3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5117" y="1391570"/>
            <a:ext cx="3913632" cy="229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9_2#1093dd94e?hastextimagelayout=3&amp;segpoint=1&amp;vbadefaultcenterpage=1&amp;parentnodeid=0279386f3&amp;vbahtmlprocessed=1&amp;bbb=1&amp;hasbroken=1"/>
              <p:cNvSpPr/>
              <p:nvPr/>
            </p:nvSpPr>
            <p:spPr>
              <a:xfrm>
                <a:off x="502920" y="1345851"/>
                <a:ext cx="7132320" cy="21319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Rt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是斜边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沿直线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翻折，若在翻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折过程中存在某个位置，使得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范围是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9_2#1093dd94e?hastextimagelayout=3&amp;segpoint=1&amp;vbadefaultcenterpage=1&amp;parentnodeid=0279386f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5851"/>
                <a:ext cx="7132320" cy="2131949"/>
              </a:xfrm>
              <a:prstGeom prst="rect">
                <a:avLst/>
              </a:prstGeom>
              <a:blipFill rotWithShape="1">
                <a:blip r:embed="rId5"/>
                <a:stretch>
                  <a:fillRect t="-13" r="-953" b="-12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C_6_AN.10_1#1093dd94e.bracket?vbadefaultcenterpage=1&amp;parentnodeid=0279386f3&amp;vbapositionanswer=3&amp;vbahtmlprocessed=1"/>
          <p:cNvSpPr/>
          <p:nvPr/>
        </p:nvSpPr>
        <p:spPr>
          <a:xfrm>
            <a:off x="2012266" y="3208186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QC_6_BD.11_1#1093dd94e.choices?hastextimagelayout=3&amp;vbadefaultcenterpage=1&amp;parentnodeid=0279386f3&amp;vbahtmlprocessed=1"/>
              <p:cNvSpPr/>
              <p:nvPr/>
            </p:nvSpPr>
            <p:spPr>
              <a:xfrm>
                <a:off x="846797" y="3552919"/>
                <a:ext cx="7132320" cy="232632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(0,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/>
                  <a:t>                                 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/>
                  <a:t>                            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(2,4]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C_6_BD.11_1#1093dd94e.choices?hastextimagelayout=3&amp;vbadefaultcenterpage=1&amp;parentnodeid=0279386f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97" y="3552919"/>
                <a:ext cx="7132320" cy="2326323"/>
              </a:xfrm>
              <a:prstGeom prst="rect">
                <a:avLst/>
              </a:prstGeom>
              <a:blipFill rotWithShape="1">
                <a:blip r:embed="rId6"/>
                <a:stretch>
                  <a:fillRect l="-5" t="-4" r="5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12_1#1093dd94e?vbadefaultcenterpage=1&amp;parentnodeid=0279386f3&amp;vbahtmlprocessed=1&amp;bbb=1&amp;hasbroken=1"/>
              <p:cNvSpPr/>
              <p:nvPr/>
            </p:nvSpPr>
            <p:spPr>
              <a:xfrm>
                <a:off x="502920" y="1096658"/>
                <a:ext cx="11183112" cy="491458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，翻折前如图1，则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.翻折后，在图2中，当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，由题意可得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3，当翻折到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在一个平面内时，若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相交，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交点为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12_1#1093dd94e?vbadefaultcenterpage=1&amp;parentnodeid=0279386f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096658"/>
                <a:ext cx="11183112" cy="4914584"/>
              </a:xfrm>
              <a:prstGeom prst="rect">
                <a:avLst/>
              </a:prstGeom>
              <a:blipFill rotWithShape="1">
                <a:blip r:embed="rId3"/>
                <a:stretch>
                  <a:fillRect r="-993" b="-14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12_1#1093dd94e?vbadefaultcenterpage=1&amp;parentnodeid=0279386f3&amp;vbahtmlprocessed=1&amp;bbb=1&amp;hasbroken=1"/>
              <p:cNvSpPr/>
              <p:nvPr/>
            </p:nvSpPr>
            <p:spPr>
              <a:xfrm>
                <a:off x="502920" y="1290604"/>
                <a:ext cx="11183112" cy="218846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Rt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=1×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.综上可得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∈(0,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故选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12_1#1093dd94e?vbadefaultcenterpage=1&amp;parentnodeid=0279386f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90604"/>
                <a:ext cx="11183112" cy="2188464"/>
              </a:xfrm>
              <a:prstGeom prst="rect">
                <a:avLst/>
              </a:prstGeom>
              <a:blipFill rotWithShape="1">
                <a:blip r:embed="rId2"/>
                <a:stretch>
                  <a:fillRect t="-13" r="1" b="-4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C_6_AS.12_2#1093dd94e?vbadefaultcenterpage=1&amp;parentnodeid=0279386f3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2736" y="3618164"/>
            <a:ext cx="4992624" cy="222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3f833cec9.fixed?vbadefaultcenterpage=1&amp;parentnodeid=ef85e46ef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培优点二</a:t>
            </a:r>
            <a:r>
              <a:rPr lang="en-US" altLang="zh-CN" sz="44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动态中的轨迹问题</a:t>
            </a:r>
            <a:endParaRPr lang="en-US" altLang="zh-CN" sz="4400" dirty="0"/>
          </a:p>
        </p:txBody>
      </p:sp>
      <p:pic>
        <p:nvPicPr>
          <p:cNvPr id="3" name="C_3#3f833cec9.fixed?vbadefaultcenterpage=1&amp;parentnodeid=ef85e46ef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3704b8fcb?vbadefaultcenterpage=1&amp;parentnodeid=3f833cec9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756000"/>
            <a:ext cx="10799064" cy="347472"/>
          </a:xfrm>
          <a:prstGeom prst="rect">
            <a:avLst/>
          </a:prstGeom>
        </p:spPr>
      </p:pic>
      <p:pic>
        <p:nvPicPr>
          <p:cNvPr id="3" name="QB_5_BD.13_1#e9a85f8f3?hastextimagelayout=1&amp;vbadefaultcenterpage=1&amp;parentnodeid=3704b8fcb&amp;vbahtmlprocessed=1&amp;hassurround=1&amp;hassurroun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7367" y="1287367"/>
            <a:ext cx="2505456" cy="245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5_BD.13_2#e9a85f8f3?hastextimagelayout=4&amp;vbadefaultcenterpage=1&amp;parentnodeid=3704b8fcb&amp;vbahtmlprocessed=1&amp;bbb=1&amp;hasbroken=1&amp;hassurround=1"/>
              <p:cNvSpPr/>
              <p:nvPr/>
            </p:nvSpPr>
            <p:spPr>
              <a:xfrm>
                <a:off x="502920" y="1241648"/>
                <a:ext cx="8540496" cy="261175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典例2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黑龙江校考）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如图，正方体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棱长为1，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是线段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的中点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 err="1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审题①找另一线段的中点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是正方形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所在平面内一动点，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若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//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平面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𝐵𝐸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（审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题②找到平面与平面平行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5_BD.13_2#e9a85f8f3?hastextimagelayout=4&amp;vbadefaultcenterpage=1&amp;parentnodeid=3704b8fcb&amp;vbahtmlprocessed=1&amp;bbb=1&amp;hasbroken=1&amp;hassurroun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41648"/>
                <a:ext cx="8540496" cy="2611755"/>
              </a:xfrm>
              <a:prstGeom prst="rect">
                <a:avLst/>
              </a:prstGeom>
              <a:blipFill rotWithShape="1">
                <a:blip r:embed="rId5"/>
                <a:stretch>
                  <a:fillRect t="-9" r="-1312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5_AN.14_1#e9a85f8f3.blank?vbadefaultcenterpage=1&amp;parentnodeid=3704b8fcb&amp;vbapositionanswer=4&amp;vbahtmlprocessed=1&amp;rh=48.6"/>
              <p:cNvSpPr/>
              <p:nvPr/>
            </p:nvSpPr>
            <p:spPr>
              <a:xfrm>
                <a:off x="10441999" y="3968528"/>
                <a:ext cx="430276" cy="5969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47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5" name="QB_5_AN.14_1#e9a85f8f3.blank?vbadefaultcenterpage=1&amp;parentnodeid=3704b8fcb&amp;vbapositionanswer=4&amp;vbahtmlprocessed=1&amp;rh=48.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1999" y="3968528"/>
                <a:ext cx="430276" cy="596900"/>
              </a:xfrm>
              <a:prstGeom prst="rect">
                <a:avLst/>
              </a:prstGeom>
              <a:blipFill rotWithShape="1">
                <a:blip r:embed="rId6"/>
                <a:stretch>
                  <a:fillRect l="-14" t="-69" r="102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QB_5_BD.13_2#e9a85f8f3?hastextimagelayout=4&amp;vbadefaultcenterpage=1&amp;parentnodeid=3704b8fcb&amp;vbahtmlprocessed=1&amp;bbb=1&amp;hasbroken=1&amp;hassurround=1"/>
              <p:cNvSpPr/>
              <p:nvPr/>
            </p:nvSpPr>
            <p:spPr>
              <a:xfrm>
                <a:off x="503995" y="3857848"/>
                <a:ext cx="11184010" cy="8237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点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的轨迹在正方形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𝐵𝐶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内的长度</m:t>
                        </m:r>
                      </m:e>
                    </m:borderBox>
                  </m:oMath>
                </a14:m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（审题③点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的轨迹是固定线段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</a:t>
                </a:r>
                <a:r>
                  <a:rPr lang="en-US" altLang="zh-CN" sz="4000" b="0" i="0" u="sng" kern="0" spc="-99900">
                    <a:solidFill>
                      <a:srgbClr val="FFFFFF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B_5_BD.13_2#e9a85f8f3?hastextimagelayout=4&amp;vbadefaultcenterpage=1&amp;parentnodeid=3704b8fcb&amp;vbahtmlprocessed=1&amp;bbb=1&amp;hasbroken=1&amp;hassurroun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5" y="3857848"/>
                <a:ext cx="11184010" cy="823722"/>
              </a:xfrm>
              <a:prstGeom prst="rect">
                <a:avLst/>
              </a:prstGeom>
              <a:blipFill rotWithShape="1">
                <a:blip r:embed="rId7"/>
                <a:stretch>
                  <a:fillRect l="-4" t="-27" r="2" b="-10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5_AS.16_1#e9a85f8f3?vbadefaultcenterpage=1&amp;parentnodeid=3704b8fcb&amp;vbahtmlprocessed=1&amp;bbb=1&amp;hasbroken=1"/>
              <p:cNvSpPr/>
              <p:nvPr/>
            </p:nvSpPr>
            <p:spPr>
              <a:xfrm>
                <a:off x="502920" y="1111994"/>
                <a:ext cx="11183112" cy="23740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取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的中点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，连接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𝐶𝐹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审题①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，所以四边形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为平行四边形，所以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⊄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5_AS.16_1#e9a85f8f3?vbadefaultcenterpage=1&amp;parentnodeid=3704b8fcb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111994"/>
                <a:ext cx="11183112" cy="2374011"/>
              </a:xfrm>
              <a:prstGeom prst="rect">
                <a:avLst/>
              </a:prstGeom>
              <a:blipFill rotWithShape="1">
                <a:blip r:embed="rId4"/>
                <a:stretch>
                  <a:fillRect t="-5" r="-300" b="-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B_5_AS.16_2#e9a85f8f3?vbadefaultcenterpage=1&amp;parentnodeid=3704b8fcb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7176" y="3625578"/>
            <a:ext cx="2514600" cy="239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03860" y="77533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  <a:sym typeface="+mn-ea"/>
              </a:rPr>
              <a:t>解题观摩</a:t>
            </a:r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5_AS.16_3#e9a85f8f3?vbadefaultcenterpage=1&amp;parentnodeid=3704b8fcb&amp;vbahtmlprocessed=1&amp;bbb=1&amp;hasbroken=1"/>
              <p:cNvSpPr/>
              <p:nvPr/>
            </p:nvSpPr>
            <p:spPr>
              <a:xfrm>
                <a:off x="502920" y="904857"/>
                <a:ext cx="11183112" cy="531088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所以四边形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𝐸𝐵𝐹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为平行四边形，所以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⊄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所以平面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𝐵𝐸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//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平面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审题②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轨迹在正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方形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内，平面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与正方形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交于线段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所以点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在线段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𝐶𝐹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上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审题③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5_AS.16_3#e9a85f8f3?vbadefaultcenterpage=1&amp;parentnodeid=3704b8fcb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04857"/>
                <a:ext cx="11183112" cy="5310886"/>
              </a:xfrm>
              <a:prstGeom prst="rect">
                <a:avLst/>
              </a:prstGeom>
              <a:blipFill rotWithShape="1">
                <a:blip r:embed="rId2"/>
                <a:stretch>
                  <a:fillRect t="-12" r="-3849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92bb8afa3?vbadefaultcenterpage=1&amp;parentnodeid=3f833cec9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756000"/>
            <a:ext cx="10799064" cy="347472"/>
          </a:xfrm>
          <a:prstGeom prst="rect">
            <a:avLst/>
          </a:prstGeom>
        </p:spPr>
      </p:pic>
      <p:sp>
        <p:nvSpPr>
          <p:cNvPr id="3" name="P_5_BD#5086e89d8?segpoint=1&amp;vbadefaultcenterpage=1&amp;parentnodeid=92bb8afa3&amp;vbahtmlprocessed=1"/>
          <p:cNvSpPr/>
          <p:nvPr/>
        </p:nvSpPr>
        <p:spPr>
          <a:xfrm>
            <a:off x="502920" y="1241648"/>
            <a:ext cx="11183112" cy="21319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 </a:t>
            </a:r>
            <a:r>
              <a:rPr lang="en-US" altLang="zh-CN" sz="2400" b="1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解决与几何体有关的动点轨迹问题的方法</a:t>
            </a:r>
            <a:endParaRPr lang="en-US" altLang="zh-CN" sz="2400" b="1" i="0" dirty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几何法：根据平面的性质进行判定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 </a:t>
            </a:r>
            <a:r>
              <a:rPr lang="en-US" altLang="zh-CN" sz="2400" b="1" spc="-5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2. </a:t>
            </a:r>
            <a:r>
              <a:rPr lang="en-US" altLang="zh-CN" sz="2400" spc="-5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定义法：转化为平面轨迹问题，用圆锥曲线的定义判定，或用代替法进行计算</a:t>
            </a:r>
            <a:r>
              <a:rPr lang="en-US" altLang="zh-CN" sz="2400" spc="-5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3.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特殊值法：根据空间图形线段长度关系取特殊值或特殊位置进行排除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7bde64336?vbadefaultcenterpage=1&amp;parentnodeid=3f833cec9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756000"/>
            <a:ext cx="10799064" cy="347472"/>
          </a:xfrm>
          <a:prstGeom prst="rect">
            <a:avLst/>
          </a:prstGeom>
        </p:spPr>
      </p:pic>
      <p:pic>
        <p:nvPicPr>
          <p:cNvPr id="3" name="C_5_BD#b63c6e0ef?vbadefaultcenterpage=1&amp;parentnodeid=7bde64336&amp;inlineimagemarkindex=3&amp;vbahtmlprocessed=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11" y="1372332"/>
            <a:ext cx="1856232" cy="384048"/>
          </a:xfrm>
          <a:prstGeom prst="rect">
            <a:avLst/>
          </a:prstGeom>
        </p:spPr>
      </p:pic>
      <p:sp>
        <p:nvSpPr>
          <p:cNvPr id="4" name="C_5_BD#b63c6e0ef?vbadefaultcenterpage=1&amp;parentnodeid=7bde64336&amp;vbahtmlprocessed=1"/>
          <p:cNvSpPr/>
          <p:nvPr/>
        </p:nvSpPr>
        <p:spPr>
          <a:xfrm>
            <a:off x="502920" y="1241648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3&amp;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动点轨迹形状问题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17_1#7d8573a62?vbadefaultcenterpage=1&amp;parentnodeid=b63c6e0ef&amp;vbahtmlprocessed=1&amp;bbb=1&amp;hasbroken=1"/>
              <p:cNvSpPr/>
              <p:nvPr/>
            </p:nvSpPr>
            <p:spPr>
              <a:xfrm>
                <a:off x="502920" y="1830991"/>
                <a:ext cx="11183112" cy="15833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在正方体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为正方形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中的一个动点，且点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满足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所成的角的大小等于平面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所成锐二面角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的大小，则点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的轨迹为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17_1#7d8573a62?vbadefaultcenterpage=1&amp;parentnodeid=b63c6e0e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30991"/>
                <a:ext cx="11183112" cy="1583309"/>
              </a:xfrm>
              <a:prstGeom prst="rect">
                <a:avLst/>
              </a:prstGeom>
              <a:blipFill rotWithShape="1">
                <a:blip r:embed="rId5"/>
                <a:stretch>
                  <a:fillRect t="-18" r="-1651" b="-39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C_6_AN.18_1#7d8573a62.bracket?vbadefaultcenterpage=1&amp;parentnodeid=b63c6e0ef&amp;vbapositionanswer=5&amp;vbahtmlprocessed=1"/>
          <p:cNvSpPr/>
          <p:nvPr/>
        </p:nvSpPr>
        <p:spPr>
          <a:xfrm>
            <a:off x="4303131" y="2928271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endParaRPr lang="en-US" altLang="zh-CN" sz="2400" dirty="0"/>
          </a:p>
        </p:txBody>
      </p:sp>
      <p:sp>
        <p:nvSpPr>
          <p:cNvPr id="7" name="QC_6_BD.19_1#7d8573a62.choices?vbadefaultcenterpage=1&amp;parentnodeid=b63c6e0ef&amp;vbahtmlprocessed=1"/>
          <p:cNvSpPr/>
          <p:nvPr/>
        </p:nvSpPr>
        <p:spPr>
          <a:xfrm>
            <a:off x="517811" y="3760628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atinLnBrk="1">
              <a:lnSpc>
                <a:spcPct val="150000"/>
              </a:lnSpc>
              <a:tabLst>
                <a:tab pos="2861945" algn="l"/>
                <a:tab pos="5699125" algn="l"/>
                <a:tab pos="8231505" algn="l"/>
              </a:tabLst>
            </a:pP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A.直线</a:t>
            </a:r>
            <a:r>
              <a:rPr lang="en-US" altLang="zh-CN" sz="2400" b="0" i="0" spc="-10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B.椭圆</a:t>
            </a:r>
            <a:r>
              <a:rPr lang="en-US" altLang="zh-CN" sz="2400" b="0" i="0" spc="-10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C.圆</a:t>
            </a:r>
            <a:r>
              <a:rPr lang="en-US" altLang="zh-CN" sz="2400" b="0" i="0" spc="-10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D.抛物线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20_1#7d8573a62?vbadefaultcenterpage=1&amp;parentnodeid=b63c6e0ef&amp;vbahtmlprocessed=1&amp;bbb=1&amp;hasbroken=1"/>
              <p:cNvSpPr/>
              <p:nvPr/>
            </p:nvSpPr>
            <p:spPr>
              <a:xfrm>
                <a:off x="502920" y="849866"/>
                <a:ext cx="11183112" cy="10388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为原点，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𝑧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轴建立空间直角坐标系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，不妨设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1,1,1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，其它各点相应坐标略，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20_1#7d8573a62?vbadefaultcenterpage=1&amp;parentnodeid=b63c6e0e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849866"/>
                <a:ext cx="11183112" cy="1038860"/>
              </a:xfrm>
              <a:prstGeom prst="rect">
                <a:avLst/>
              </a:prstGeom>
              <a:blipFill rotWithShape="1">
                <a:blip r:embed="rId3"/>
                <a:stretch>
                  <a:fillRect t="-23" r="1" b="-56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C_6_AS.20_2#7d8573a62?vbadefaultcenterpage=1&amp;parentnodeid=b63c6e0ef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74336" y="2018774"/>
            <a:ext cx="2249424" cy="247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AS.20_3#7d8573a62?vbadefaultcenterpage=1&amp;parentnodeid=b63c6e0ef&amp;vbahtmlprocessed=1&amp;bbb=1&amp;hasbroken=1"/>
              <p:cNvSpPr/>
              <p:nvPr/>
            </p:nvSpPr>
            <p:spPr>
              <a:xfrm>
                <a:off x="502920" y="4634974"/>
                <a:ext cx="11183112" cy="164592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,0,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𝑧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∈[0,1]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内，可证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所成的角，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是平面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所成锐二面角的平面角，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AS.20_3#7d8573a62?vbadefaultcenterpage=1&amp;parentnodeid=b63c6e0e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634974"/>
                <a:ext cx="11183112" cy="1645920"/>
              </a:xfrm>
              <a:prstGeom prst="rect">
                <a:avLst/>
              </a:prstGeom>
              <a:blipFill rotWithShape="1">
                <a:blip r:embed="rId5"/>
                <a:stretch>
                  <a:fillRect t="-7" r="-1333" b="-333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20_3#7d8573a62?vbadefaultcenterpage=1&amp;parentnodeid=b63c6e0ef&amp;vbahtmlprocessed=1&amp;bbb=1&amp;hasbroken=1"/>
              <p:cNvSpPr/>
              <p:nvPr/>
            </p:nvSpPr>
            <p:spPr>
              <a:xfrm>
                <a:off x="502920" y="2962923"/>
                <a:ext cx="11183112" cy="120491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由题意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1−</m:t>
                                    </m:r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𝑧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，化简得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𝑧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，它的轨迹是抛物线.故选D.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20_3#7d8573a62?vbadefaultcenterpage=1&amp;parentnodeid=b63c6e0e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62923"/>
                <a:ext cx="11183112" cy="1204913"/>
              </a:xfrm>
              <a:prstGeom prst="rect">
                <a:avLst/>
              </a:prstGeom>
              <a:blipFill rotWithShape="1">
                <a:blip r:embed="rId2"/>
                <a:stretch>
                  <a:fillRect t="-1" r="1" b="-2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0c2427017?vbadefaultcenterpage=1&amp;parentnodeid=7bde64336&amp;inlineimagemarkindex=4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11" y="886684"/>
            <a:ext cx="1856232" cy="384048"/>
          </a:xfrm>
          <a:prstGeom prst="rect">
            <a:avLst/>
          </a:prstGeom>
        </p:spPr>
      </p:pic>
      <p:sp>
        <p:nvSpPr>
          <p:cNvPr id="3" name="C_5_BD#0c2427017?vbadefaultcenterpage=1&amp;parentnodeid=7bde64336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4&amp;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翻转过程中的空间动点轨迹问题</a:t>
            </a:r>
            <a:endParaRPr lang="en-US" altLang="zh-CN" sz="100" dirty="0"/>
          </a:p>
        </p:txBody>
      </p:sp>
      <p:pic>
        <p:nvPicPr>
          <p:cNvPr id="4" name="QB_6_BD.21_1#48765637b?hastextimagelayout=1&amp;vbadefaultcenterpage=1&amp;parentnodeid=0c2427017&amp;vbahtmlprocessed=1&amp;hassurroun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32623" y="1409859"/>
            <a:ext cx="2624328" cy="153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6_BD.21_2#48765637b?hastextimagelayout=5&amp;segpoint=1&amp;vbadefaultcenterpage=1&amp;parentnodeid=0c2427017&amp;vbahtmlprocessed=1&amp;bbb=1&amp;hasbroken=1"/>
              <p:cNvSpPr/>
              <p:nvPr/>
            </p:nvSpPr>
            <p:spPr>
              <a:xfrm>
                <a:off x="502920" y="1345851"/>
                <a:ext cx="8430768" cy="188201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如图，在矩形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的中点，将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  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折起至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，记二面角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[0,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上变化时，点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的轨迹长度为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</a:t>
                </a:r>
                <a:r>
                  <a:rPr lang="en-US" altLang="zh-CN" sz="3800" b="0" i="0" u="sng" kern="0" spc="-99900" dirty="0">
                    <a:solidFill>
                      <a:srgbClr val="FFFFFF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B_6_BD.21_2#48765637b?hastextimagelayout=5&amp;segpoint=1&amp;vbadefaultcenterpage=1&amp;parentnodeid=0c242701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5851"/>
                <a:ext cx="8430768" cy="1882013"/>
              </a:xfrm>
              <a:prstGeom prst="rect">
                <a:avLst/>
              </a:prstGeom>
              <a:blipFill rotWithShape="1">
                <a:blip r:embed="rId5"/>
                <a:stretch>
                  <a:fillRect t="-15" r="-4355" b="-15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QB_6_AN.22_1#48765637b.blank?vbadefaultcenterpage=1&amp;parentnodeid=0c2427017&amp;vbapositionanswer=6&amp;vbahtmlprocessed=1&amp;rh=43.2"/>
              <p:cNvSpPr/>
              <p:nvPr/>
            </p:nvSpPr>
            <p:spPr>
              <a:xfrm>
                <a:off x="5803931" y="2679053"/>
                <a:ext cx="581089" cy="5486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45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6" name="QB_6_AN.22_1#48765637b.blank?vbadefaultcenterpage=1&amp;parentnodeid=0c2427017&amp;vbapositionanswer=6&amp;vbahtmlprocessed=1&amp;rh=43.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931" y="2679053"/>
                <a:ext cx="581089" cy="548640"/>
              </a:xfrm>
              <a:prstGeom prst="rect">
                <a:avLst/>
              </a:prstGeom>
              <a:blipFill rotWithShape="1">
                <a:blip r:embed="rId6"/>
                <a:stretch>
                  <a:fillRect l="-5" t="-114" r="16" b="-4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AS.23_1#48765637b?vbadefaultcenterpage=1&amp;parentnodeid=0c2427017&amp;vbahtmlprocessed=1&amp;bbb=1&amp;hasbroken=1"/>
              <p:cNvSpPr/>
              <p:nvPr/>
            </p:nvSpPr>
            <p:spPr>
              <a:xfrm>
                <a:off x="502920" y="1621836"/>
                <a:ext cx="11183112" cy="390232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（图略），则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为球心，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为半径的球面上.过点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，垂足为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𝐴𝐺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.在矩形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𝐴𝐺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1×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1+3</m:t>
                            </m:r>
                          </m:e>
                        </m:ra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𝐴𝐺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𝐴𝐺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𝐴𝐺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且垂直于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的平面上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，所以点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为圆心，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为半径的圆上，而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𝐴𝐺𝐴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为二面角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的平面角或补角，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0≤∠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𝐴𝐺𝐴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′≤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的轨迹长度为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AS.23_1#48765637b?vbadefaultcenterpage=1&amp;parentnodeid=0c242701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621836"/>
                <a:ext cx="11183112" cy="3902329"/>
              </a:xfrm>
              <a:prstGeom prst="rect">
                <a:avLst/>
              </a:prstGeom>
              <a:blipFill rotWithShape="1">
                <a:blip r:embed="rId3"/>
                <a:stretch>
                  <a:fillRect t="-1" r="-1044" b="-1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01e8fb3ed.fixed?vbadefaultcenterpage=1&amp;parentnodeid=ef85e46ef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培优点三</a:t>
            </a:r>
            <a:r>
              <a:rPr lang="en-US" altLang="zh-CN" sz="44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动态中的定值问题</a:t>
            </a:r>
            <a:endParaRPr lang="en-US" altLang="zh-CN" sz="4400" dirty="0"/>
          </a:p>
        </p:txBody>
      </p:sp>
      <p:pic>
        <p:nvPicPr>
          <p:cNvPr id="3" name="C_3#01e8fb3ed.fixed?vbadefaultcenterpage=1&amp;parentnodeid=ef85e46ef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471c7f2d3?vbadefaultcenterpage=1&amp;parentnodeid=01e8fb3ed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756000"/>
            <a:ext cx="10799064" cy="347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5_BD.24_1#f9d56789e?vbadefaultcenterpage=1&amp;parentnodeid=471c7f2d3&amp;vbahtmlprocessed=1&amp;bbb=1&amp;hasbroken=1"/>
              <p:cNvSpPr/>
              <p:nvPr/>
            </p:nvSpPr>
            <p:spPr>
              <a:xfrm>
                <a:off x="502920" y="1241425"/>
                <a:ext cx="11182985" cy="122809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典例3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（多选题）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安徽校考）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如图，在棱长为1的正方体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是线段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上的动点，则下列说法正确的是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QC_5_BD.24_1#f9d56789e?vbadefaultcenterpage=1&amp;parentnodeid=471c7f2d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41425"/>
                <a:ext cx="11182985" cy="1228090"/>
              </a:xfrm>
              <a:prstGeom prst="rect">
                <a:avLst/>
              </a:prstGeom>
              <a:blipFill rotWithShape="1">
                <a:blip r:embed="rId4"/>
                <a:stretch>
                  <a:fillRect b="-34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QC_5_BD.24_2#f9d56789e?vbadefaultcenterpage=1&amp;parentnodeid=471c7f2d3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0872" y="2956148"/>
            <a:ext cx="2807208" cy="25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BD.26_1#f9d56789e.choices?vbadefaultcenterpage=1&amp;parentnodeid=471c7f2d3&amp;vbahtmlprocessed=1"/>
              <p:cNvSpPr/>
              <p:nvPr/>
            </p:nvSpPr>
            <p:spPr>
              <a:xfrm>
                <a:off x="502920" y="1203656"/>
                <a:ext cx="11183112" cy="47386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A.异面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直线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所成角的大小为定值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（审题①判断这两异面直线的空间位置是固定的）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三棱锥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的体积是定值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（审题②点到平面距离和三角形面积都为定值）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C.直线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𝐶𝑃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和平面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所成的角的大小是定值</m:t>
                        </m:r>
                      </m:e>
                    </m:borderBox>
                  </m:oMath>
                </a14:m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（审题③判断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距离和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比值不为定值）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D.若点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是线段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上动点，则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直线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𝑃𝑄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与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不可能平行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（审题④找到特殊点,判断平行的可能性）</a:t>
                </a:r>
              </a:p>
            </p:txBody>
          </p:sp>
        </mc:Choice>
        <mc:Fallback xmlns="">
          <p:sp>
            <p:nvSpPr>
              <p:cNvPr id="2" name="QC_5_BD.26_1#f9d56789e.choices?vbadefaultcenterpage=1&amp;parentnodeid=471c7f2d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03656"/>
                <a:ext cx="11183112" cy="4738688"/>
              </a:xfrm>
              <a:prstGeom prst="rect">
                <a:avLst/>
              </a:prstGeom>
              <a:blipFill rotWithShape="1">
                <a:blip r:embed="rId3"/>
                <a:stretch>
                  <a:fillRect t="-7" r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5_AN.25_1#f9d56789e.bracket?vbadefaultcenterpage=1&amp;parentnodeid=471c7f2d3&amp;vbapositionanswer=7&amp;vbahtmlprocessed=1&amp;answeroption=AB"/>
          <p:cNvSpPr txBox="1"/>
          <p:nvPr/>
        </p:nvSpPr>
        <p:spPr>
          <a:xfrm>
            <a:off x="375920" y="1491502"/>
            <a:ext cx="474489" cy="56938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3700" b="1">
                <a:solidFill>
                  <a:srgbClr val="FF0000"/>
                </a:solidFill>
                <a:latin typeface="华文细黑" panose="02010600040101010101" pitchFamily="2" charset="-122"/>
              </a:rPr>
              <a:t>√</a:t>
            </a:r>
          </a:p>
        </p:txBody>
      </p:sp>
      <p:sp>
        <p:nvSpPr>
          <p:cNvPr id="4" name="QC_5_AN.25_2#f9d56789e.bracket?vbadefaultcenterpage=1&amp;parentnodeid=471c7f2d3&amp;vbapositionanswer=7&amp;vbahtmlprocessed=1&amp;answeroption=AB"/>
          <p:cNvSpPr txBox="1"/>
          <p:nvPr/>
        </p:nvSpPr>
        <p:spPr>
          <a:xfrm>
            <a:off x="375920" y="2825700"/>
            <a:ext cx="822325" cy="563880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zh-CN" altLang="en-US" sz="3700" b="1">
                <a:solidFill>
                  <a:srgbClr val="FF0000"/>
                </a:solidFill>
                <a:latin typeface="华文细黑" panose="02010600040101010101" pitchFamily="2" charset="-122"/>
              </a:rPr>
              <a:t>√</a:t>
            </a:r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AS.27_1#f9d56789e?vbadefaultcenterpage=1&amp;parentnodeid=471c7f2d3&amp;vbahtmlprocessed=1&amp;bbb=1&amp;hasbroken=1"/>
              <p:cNvSpPr/>
              <p:nvPr/>
            </p:nvSpPr>
            <p:spPr>
              <a:xfrm>
                <a:off x="502920" y="1192512"/>
                <a:ext cx="11183112" cy="236397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如图，在棱长为1的正方体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，对角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是矩形，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，于是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所以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⊥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审题①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AS.27_1#f9d56789e?vbadefaultcenterpage=1&amp;parentnodeid=471c7f2d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192512"/>
                <a:ext cx="11183112" cy="2363978"/>
              </a:xfrm>
              <a:prstGeom prst="rect">
                <a:avLst/>
              </a:prstGeom>
              <a:blipFill rotWithShape="1">
                <a:blip r:embed="rId4"/>
                <a:stretch>
                  <a:fillRect t="-26" r="-754" b="-3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C_5_AS.27_2#f9d56789e?vbadefaultcenterpage=1&amp;parentnodeid=471c7f2d3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6320" y="3694920"/>
            <a:ext cx="2505456" cy="225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03860" y="6838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  <a:sym typeface="+mn-ea"/>
              </a:rPr>
              <a:t>解题观摩</a:t>
            </a:r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AS.27_3#f9d56789e?vbadefaultcenterpage=1&amp;parentnodeid=471c7f2d3&amp;vbahtmlprocessed=1&amp;bbb=1&amp;hasbroken=1"/>
              <p:cNvSpPr/>
              <p:nvPr/>
            </p:nvSpPr>
            <p:spPr>
              <a:xfrm>
                <a:off x="502920" y="905333"/>
                <a:ext cx="11183112" cy="532263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即异面直线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所成角的大小为定值，A正确；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,由四边形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是矩形，得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⊄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的距离为定值，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而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𝐵𝐷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的面积为定值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题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②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𝑉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400" spc="-50" baseline="-1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三棱锥</m:t>
                        </m:r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𝐵𝑃</m:t>
                        </m:r>
                        <m:sSub>
                          <m:sSubPr>
                            <m:ctrlPr>
                              <a:rPr lang="en-US" altLang="zh-CN" sz="2400" b="0" i="1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𝑉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400" spc="-50" baseline="-1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三棱锥</m:t>
                        </m:r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𝐵𝐷</m:t>
                        </m:r>
                        <m:sSub>
                          <m:sSubPr>
                            <m:ctrlPr>
                              <a:rPr lang="en-US" altLang="zh-CN" sz="2400" b="0" i="1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为定值，B正确；</a:t>
                </a:r>
                <a:r>
                  <a:rPr lang="en-US" altLang="zh-CN" sz="2400" b="0" i="0" spc="-5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连接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b>
                      <m:sSub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𝐶𝑃</m:t>
                    </m:r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,在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sSub>
                      <m:sSub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spc="-5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b>
                      <m:sSub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，则边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上的高为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，有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𝐶𝑃</m:t>
                    </m:r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b>
                      <m:sSub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spc="-5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sSub>
                      <m:sSub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，知点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到平面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sSub>
                      <m:sSub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b>
                      <m:sSub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，令直线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𝐶𝑃</m:t>
                    </m:r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和平面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sSub>
                      <m:sSub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spc="-5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所成的角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spc="-5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:r>
                  <a:rPr lang="en-US" altLang="zh-CN" sz="100" b="0" i="0" kern="0" spc="-9990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&lt;</a:t>
                </a:r>
              </a:p>
              <a:p>
                <a:pPr algn="l" latinLnBrk="1">
                  <a:lnSpc>
                    <a:spcPct val="11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AS.27_3#f9d56789e?vbadefaultcenterpage=1&amp;parentnodeid=471c7f2d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05333"/>
                <a:ext cx="11183112" cy="5322634"/>
              </a:xfrm>
              <a:prstGeom prst="rect">
                <a:avLst/>
              </a:prstGeom>
              <a:blipFill rotWithShape="1">
                <a:blip r:embed="rId2"/>
                <a:stretch>
                  <a:fillRect t="-9" r="-1924" b="-9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2_BD#ef85e46ef.fixed?vbadefaultcenterpage=1&amp;parentnodeid=76c46d7cc&amp;vbahtmlprocessed=1"/>
          <p:cNvSpPr/>
          <p:nvPr/>
        </p:nvSpPr>
        <p:spPr>
          <a:xfrm>
            <a:off x="621792" y="932688"/>
            <a:ext cx="10981944" cy="7955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培优课15</a:t>
            </a:r>
            <a:r>
              <a:rPr lang="en-US" altLang="zh-CN" sz="4000" b="1" i="0" dirty="0">
                <a:solidFill>
                  <a:srgbClr val="01448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立体几何中的动态问题</a:t>
            </a:r>
            <a:endParaRPr lang="en-US" altLang="zh-CN" sz="4000" dirty="0"/>
          </a:p>
        </p:txBody>
      </p:sp>
      <p:pic>
        <p:nvPicPr>
          <p:cNvPr id="3" name="C_0#ef85e46ef?linknodeid=ae7721b27&amp;catalogrefid=ae7721b27&amp;parentnodeid=76c46d7cc&amp;vbahtmlprocessed=1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392" y="2514600"/>
            <a:ext cx="502920" cy="502920"/>
          </a:xfrm>
          <a:prstGeom prst="rect">
            <a:avLst/>
          </a:prstGeom>
        </p:spPr>
      </p:pic>
      <p:sp>
        <p:nvSpPr>
          <p:cNvPr id="4" name="C_0#ef85e46ef?linknodeid=ae7721b27&amp;catalogrefid=ae7721b27&amp;parentnodeid=76c46d7cc&amp;vbahtmlprocessed=1">
            <a:hlinkClick r:id="rId3" action="ppaction://hlinksldjump"/>
          </p:cNvPr>
          <p:cNvSpPr/>
          <p:nvPr/>
        </p:nvSpPr>
        <p:spPr>
          <a:xfrm>
            <a:off x="3703320" y="2487168"/>
            <a:ext cx="7132320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7175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培优点一</a:t>
            </a:r>
            <a:r>
              <a:rPr lang="en-US" altLang="zh-CN" sz="3100" b="0" i="0" dirty="0">
                <a:solidFill>
                  <a:srgbClr val="E81B2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动态中的位置关系判断</a:t>
            </a:r>
            <a:endParaRPr lang="en-US" altLang="zh-CN" sz="3050" dirty="0"/>
          </a:p>
        </p:txBody>
      </p:sp>
      <p:pic>
        <p:nvPicPr>
          <p:cNvPr id="5" name="C_0#ef85e46ef?linknodeid=3f833cec9&amp;catalogrefid=3f833cec9&amp;parentnodeid=76c46d7cc&amp;vbahtmlprocessed=1" descr="preencoded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392" y="3282696"/>
            <a:ext cx="502920" cy="502920"/>
          </a:xfrm>
          <a:prstGeom prst="rect">
            <a:avLst/>
          </a:prstGeom>
        </p:spPr>
      </p:pic>
      <p:sp>
        <p:nvSpPr>
          <p:cNvPr id="6" name="C_0#ef85e46ef?linknodeid=3f833cec9&amp;catalogrefid=3f833cec9&amp;parentnodeid=76c46d7cc&amp;vbahtmlprocessed=1">
            <a:hlinkClick r:id="rId5" action="ppaction://hlinksldjump"/>
          </p:cNvPr>
          <p:cNvSpPr/>
          <p:nvPr/>
        </p:nvSpPr>
        <p:spPr>
          <a:xfrm>
            <a:off x="3703320" y="3255264"/>
            <a:ext cx="7132320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7175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培优点二</a:t>
            </a:r>
            <a:r>
              <a:rPr lang="en-US" altLang="zh-CN" sz="3100" b="0" i="0" dirty="0">
                <a:solidFill>
                  <a:srgbClr val="E81B2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动态中的轨迹问题</a:t>
            </a:r>
            <a:endParaRPr lang="en-US" altLang="zh-CN" sz="3050" dirty="0"/>
          </a:p>
        </p:txBody>
      </p:sp>
      <p:pic>
        <p:nvPicPr>
          <p:cNvPr id="7" name="C_0#ef85e46ef?linknodeid=01e8fb3ed&amp;catalogrefid=01e8fb3ed&amp;parentnodeid=76c46d7cc&amp;vbahtmlprocessed=1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392" y="4059936"/>
            <a:ext cx="502920" cy="502920"/>
          </a:xfrm>
          <a:prstGeom prst="rect">
            <a:avLst/>
          </a:prstGeom>
        </p:spPr>
      </p:pic>
      <p:sp>
        <p:nvSpPr>
          <p:cNvPr id="8" name="C_0#ef85e46ef?linknodeid=01e8fb3ed&amp;catalogrefid=01e8fb3ed&amp;parentnodeid=76c46d7cc&amp;vbahtmlprocessed=1">
            <a:hlinkClick r:id="rId6" action="ppaction://hlinksldjump"/>
          </p:cNvPr>
          <p:cNvSpPr/>
          <p:nvPr/>
        </p:nvSpPr>
        <p:spPr>
          <a:xfrm>
            <a:off x="3703320" y="4032504"/>
            <a:ext cx="7132320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7175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培优点三</a:t>
            </a:r>
            <a:r>
              <a:rPr lang="en-US" altLang="zh-CN" sz="3100" b="0" i="0" dirty="0">
                <a:solidFill>
                  <a:srgbClr val="E81B2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动态中的定值问题</a:t>
            </a:r>
            <a:endParaRPr lang="en-US" altLang="zh-CN" sz="3050" dirty="0"/>
          </a:p>
        </p:txBody>
      </p:sp>
      <p:pic>
        <p:nvPicPr>
          <p:cNvPr id="9" name="C_0#ef85e46ef?linknodeid=7ca50d87d&amp;catalogrefid=7ca50d87d&amp;parentnodeid=76c46d7cc&amp;vbahtmlprocessed=1" descr="preencoded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392" y="4837176"/>
            <a:ext cx="502920" cy="502920"/>
          </a:xfrm>
          <a:prstGeom prst="rect">
            <a:avLst/>
          </a:prstGeom>
        </p:spPr>
      </p:pic>
      <p:sp>
        <p:nvSpPr>
          <p:cNvPr id="10" name="C_0#ef85e46ef?linknodeid=7ca50d87d&amp;catalogrefid=7ca50d87d&amp;parentnodeid=76c46d7cc&amp;vbahtmlprocessed=1">
            <a:hlinkClick r:id="rId7" action="ppaction://hlinksldjump"/>
          </p:cNvPr>
          <p:cNvSpPr/>
          <p:nvPr/>
        </p:nvSpPr>
        <p:spPr>
          <a:xfrm>
            <a:off x="3703320" y="4809744"/>
            <a:ext cx="7132320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7175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培优点四</a:t>
            </a:r>
            <a:r>
              <a:rPr lang="en-US" altLang="zh-CN" sz="3100" b="0" i="0" dirty="0">
                <a:solidFill>
                  <a:srgbClr val="E81B2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动态中的最值（范围）问题</a:t>
            </a:r>
            <a:endParaRPr lang="en-US" altLang="zh-CN" sz="3050" dirty="0"/>
          </a:p>
        </p:txBody>
      </p:sp>
    </p:spTree>
  </p:cSld>
  <p:clrMapOvr>
    <a:masterClrMapping/>
  </p:clrMapOvr>
  <p:transition>
    <p:split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AS.27_3#f9d56789e?vbadefaultcenterpage=1&amp;parentnodeid=471c7f2d3&amp;vbahtmlprocessed=1&amp;bbb=1&amp;hasbroken=1"/>
              <p:cNvSpPr/>
              <p:nvPr/>
            </p:nvSpPr>
            <p:spPr>
              <a:xfrm>
                <a:off x="502920" y="2128216"/>
                <a:ext cx="11183112" cy="28590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100" b="0" i="0" kern="0" spc="-9990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m</a:t>
                </a:r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&gt;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𝜃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𝐶𝑃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𝐶𝑃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不是定值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审题③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不是定值，C错误；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，显然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𝐴𝐸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𝐷𝐸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𝐵𝐶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𝐸𝑄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𝑄𝐶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于是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//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审题④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重合时，有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𝑃𝑄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，D错误.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AB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AS.27_3#f9d56789e?vbadefaultcenterpage=1&amp;parentnodeid=471c7f2d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128216"/>
                <a:ext cx="11183112" cy="2859088"/>
              </a:xfrm>
              <a:prstGeom prst="rect">
                <a:avLst/>
              </a:prstGeom>
              <a:blipFill rotWithShape="1">
                <a:blip r:embed="rId2"/>
                <a:stretch>
                  <a:fillRect t="-12" r="-3491" b="-3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f16ebd0fc?vbadefaultcenterpage=1&amp;parentnodeid=01e8fb3ed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756000"/>
            <a:ext cx="10799064" cy="347472"/>
          </a:xfrm>
          <a:prstGeom prst="rect">
            <a:avLst/>
          </a:prstGeom>
        </p:spPr>
      </p:pic>
      <p:sp>
        <p:nvSpPr>
          <p:cNvPr id="3" name="P_5_BD#dd9d0f8cf?vbadefaultcenterpage=1&amp;parentnodeid=f16ebd0fc&amp;vbahtmlprocessed=1&amp;bbb=1&amp;hasbroken=1"/>
          <p:cNvSpPr/>
          <p:nvPr/>
        </p:nvSpPr>
        <p:spPr>
          <a:xfrm>
            <a:off x="502920" y="1241648"/>
            <a:ext cx="11183112" cy="10386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动态立体几何问题，在变化过程中总蕴含着某些不变的因素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，因此要认真分析其变</a:t>
            </a:r>
          </a:p>
          <a:p>
            <a:pPr latinLnBrk="1">
              <a:lnSpc>
                <a:spcPct val="150000"/>
              </a:lnSpc>
            </a:pP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化特点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，寻找不变的静态因素，从静态因素中，找到解决问题的突破口.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8b8f8b37b?vbadefaultcenterpage=1&amp;parentnodeid=01e8fb3ed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756000"/>
            <a:ext cx="10799064" cy="347472"/>
          </a:xfrm>
          <a:prstGeom prst="rect">
            <a:avLst/>
          </a:prstGeom>
        </p:spPr>
      </p:pic>
      <p:pic>
        <p:nvPicPr>
          <p:cNvPr id="3" name="C_5_BD#0a9369ce2?vbadefaultcenterpage=1&amp;parentnodeid=8b8f8b37b&amp;inlineimagemarkindex=5&amp;vbahtmlprocessed=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11" y="1372332"/>
            <a:ext cx="1856232" cy="384048"/>
          </a:xfrm>
          <a:prstGeom prst="rect">
            <a:avLst/>
          </a:prstGeom>
        </p:spPr>
      </p:pic>
      <p:sp>
        <p:nvSpPr>
          <p:cNvPr id="4" name="C_5_BD#0a9369ce2?vbadefaultcenterpage=1&amp;parentnodeid=8b8f8b37b&amp;vbahtmlprocessed=1"/>
          <p:cNvSpPr/>
          <p:nvPr/>
        </p:nvSpPr>
        <p:spPr>
          <a:xfrm>
            <a:off x="502920" y="1241648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5&amp;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由定值推出定值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28_1#1dc6754a3?segpoint=1&amp;vbadefaultcenterpage=1&amp;parentnodeid=0a9369ce2&amp;vbahtmlprocessed=1&amp;bbb=1&amp;hasbroken=1"/>
              <p:cNvSpPr/>
              <p:nvPr/>
            </p:nvSpPr>
            <p:spPr>
              <a:xfrm>
                <a:off x="502920" y="1830991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（多选题）如图，在三棱锥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为垂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足，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的中点，则下列结论正确的是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28_1#1dc6754a3?segpoint=1&amp;vbadefaultcenterpage=1&amp;parentnodeid=0a9369ce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30991"/>
                <a:ext cx="11183112" cy="1034669"/>
              </a:xfrm>
              <a:prstGeom prst="rect">
                <a:avLst/>
              </a:prstGeom>
              <a:blipFill rotWithShape="1">
                <a:blip r:embed="rId5"/>
                <a:stretch>
                  <a:fillRect t="-28" r="1" b="-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C_6_AN.29_1#1dc6754a3.bracket?vbadefaultcenterpage=1&amp;parentnodeid=0a9369ce2&amp;vbapositionanswer=8&amp;vbahtmlprocessed=1"/>
          <p:cNvSpPr/>
          <p:nvPr/>
        </p:nvSpPr>
        <p:spPr>
          <a:xfrm>
            <a:off x="6289612" y="2379631"/>
            <a:ext cx="865188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BCD</a:t>
            </a:r>
            <a:endParaRPr lang="en-US" altLang="zh-CN" sz="2400" dirty="0"/>
          </a:p>
        </p:txBody>
      </p:sp>
      <p:pic>
        <p:nvPicPr>
          <p:cNvPr id="7" name="QC_6_BD.30_1#1dc6754a3?hastextimagelayout=1&amp;vbadefaultcenterpage=1&amp;parentnodeid=0a9369ce2&amp;vbahtmlprocessed=1" descr="preencoded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85393" y="2994248"/>
            <a:ext cx="2487168" cy="303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QC_6_BD.30_2#1dc6754a3.choices?hastextimagelayout=6&amp;vbadefaultcenterpage=1&amp;parentnodeid=0a9369ce2&amp;vbahtmlprocessed=1"/>
              <p:cNvSpPr/>
              <p:nvPr/>
            </p:nvSpPr>
            <p:spPr>
              <a:xfrm>
                <a:off x="502920" y="2867248"/>
                <a:ext cx="8558784" cy="21880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的长为定值，则该三棱锥外接球的半径也为定值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的长为定值，则该三棱锥外接球的半径也为定值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的长为定值，则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的长也为定值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D.若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的长为定值，则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𝐸𝐹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𝐶𝐷</m:t>
                        </m:r>
                      </m:e>
                    </m:acc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的值也为定值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8" name="QC_6_BD.30_2#1dc6754a3.choices?hastextimagelayout=6&amp;vbadefaultcenterpage=1&amp;parentnodeid=0a9369ce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867248"/>
                <a:ext cx="8558784" cy="2188020"/>
              </a:xfrm>
              <a:prstGeom prst="rect">
                <a:avLst/>
              </a:prstGeom>
              <a:blipFill rotWithShape="1">
                <a:blip r:embed="rId7"/>
                <a:stretch>
                  <a:fillRect t="-10" r="3" b="-56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31_1#1dc6754a3?vbadefaultcenterpage=1&amp;parentnodeid=0a9369ce2&amp;vbahtmlprocessed=1"/>
              <p:cNvSpPr/>
              <p:nvPr/>
            </p:nvSpPr>
            <p:spPr>
              <a:xfrm>
                <a:off x="502920" y="846024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31_1#1dc6754a3?vbadefaultcenterpage=1&amp;parentnodeid=0a9369ce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846024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42" r="1" b="-128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C_6_AS.31_2#1dc6754a3?vbadefaultcenterpage=1&amp;parentnodeid=0a9369ce2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8616" y="1468832"/>
            <a:ext cx="2340864" cy="278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AS.31_3#1dc6754a3?vbadefaultcenterpage=1&amp;parentnodeid=0a9369ce2&amp;vbahtmlprocessed=1&amp;bbb=1&amp;hasbroken=1"/>
              <p:cNvSpPr/>
              <p:nvPr/>
            </p:nvSpPr>
            <p:spPr>
              <a:xfrm>
                <a:off x="502920" y="4389832"/>
                <a:ext cx="11183112" cy="187204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1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1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1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100" dirty="0"/>
              </a:p>
            </p:txBody>
          </p:sp>
        </mc:Choice>
        <mc:Fallback xmlns="">
          <p:sp>
            <p:nvSpPr>
              <p:cNvPr id="4" name="QC_6_AS.31_3#1dc6754a3?vbadefaultcenterpage=1&amp;parentnodeid=0a9369ce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389832"/>
                <a:ext cx="11183112" cy="1872044"/>
              </a:xfrm>
              <a:prstGeom prst="rect">
                <a:avLst/>
              </a:prstGeom>
              <a:blipFill rotWithShape="1">
                <a:blip r:embed="rId5"/>
                <a:stretch>
                  <a:fillRect t="-4" r="1" b="-1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31_3#1dc6754a3?vbadefaultcenterpage=1&amp;parentnodeid=0a9369ce2&amp;vbahtmlprocessed=1&amp;bbb=1&amp;hasbroken=1"/>
              <p:cNvSpPr/>
              <p:nvPr/>
            </p:nvSpPr>
            <p:spPr>
              <a:xfrm>
                <a:off x="502920" y="783508"/>
                <a:ext cx="11183112" cy="545706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1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1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1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为外接球的球心，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是外接球的直径，</a:t>
                </a:r>
                <a:endParaRPr lang="en-US" altLang="zh-CN" sz="1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该三棱锥外接球的半径为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，故B正确；</a:t>
                </a:r>
                <a:endParaRPr lang="en-US" altLang="zh-CN" sz="1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由以上分析可知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的长为定值时,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的长是可变化的，不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能推得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为定值，</a:t>
                </a:r>
                <a:endParaRPr lang="en-US" altLang="zh-CN" sz="1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的长为定值时，该三棱锥外接球的半径不一定为定值，</a:t>
                </a:r>
                <a:endParaRPr lang="en-US" altLang="zh-CN" sz="1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故A错误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1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100" dirty="0"/>
              </a:p>
            </p:txBody>
          </p:sp>
        </mc:Choice>
        <mc:Fallback xmlns="">
          <p:sp>
            <p:nvSpPr>
              <p:cNvPr id="2" name="QC_6_AS.31_3#1dc6754a3?vbadefaultcenterpage=1&amp;parentnodeid=0a9369ce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83508"/>
                <a:ext cx="11183112" cy="5457063"/>
              </a:xfrm>
              <a:prstGeom prst="rect">
                <a:avLst/>
              </a:prstGeom>
              <a:blipFill rotWithShape="1">
                <a:blip r:embed="rId2"/>
                <a:stretch>
                  <a:fillRect t="-10" r="1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31_3#1dc6754a3?vbadefaultcenterpage=1&amp;parentnodeid=0a9369ce2&amp;vbahtmlprocessed=1&amp;bbb=1&amp;hasbroken=1"/>
              <p:cNvSpPr/>
              <p:nvPr/>
            </p:nvSpPr>
            <p:spPr>
              <a:xfrm>
                <a:off x="502920" y="1295540"/>
                <a:ext cx="11183112" cy="454875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ts val="44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由B的分析可知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ts val="44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ts val="62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的长为定值，则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的长也为定值，故C正确；</a:t>
                </a:r>
                <a:endParaRPr lang="en-US" altLang="zh-CN" sz="100" dirty="0"/>
              </a:p>
              <a:p>
                <a:pPr latinLnBrk="1">
                  <a:lnSpc>
                    <a:spcPts val="49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由以上分析可知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𝐶𝐷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𝐵𝐸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𝐶𝐷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𝐸𝐶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100" dirty="0"/>
              </a:p>
              <a:p>
                <a:pPr latinLnBrk="1">
                  <a:lnSpc>
                    <a:spcPts val="44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的中点，故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ts val="6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𝐸𝐹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𝐶𝐷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𝐸𝐷</m:t>
                            </m:r>
                          </m:e>
                        </m:acc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𝐸𝐵</m:t>
                            </m:r>
                          </m:e>
                        </m:acc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𝐶𝐷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𝐸𝐶</m:t>
                            </m:r>
                          </m:e>
                        </m:acc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𝐶𝐷</m:t>
                            </m:r>
                          </m:e>
                        </m:acc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𝐸𝐵</m:t>
                            </m:r>
                          </m:e>
                        </m:acc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𝐶𝐷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𝐸𝐶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𝐶𝐷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𝐶𝐷</m:t>
                            </m:r>
                          </m:e>
                        </m:acc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𝐸𝐵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𝐶𝐷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𝐶𝐷</m:t>
                            </m:r>
                          </m:e>
                        </m:acc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的长为定值，则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𝐸𝐹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𝐶𝐷</m:t>
                        </m:r>
                      </m:e>
                    </m:acc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的值也为定值，故D正确.故选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BCD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2" name="QC_6_AS.31_3#1dc6754a3?vbadefaultcenterpage=1&amp;parentnodeid=0a9369ce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95540"/>
                <a:ext cx="11183112" cy="4548759"/>
              </a:xfrm>
              <a:prstGeom prst="rect">
                <a:avLst/>
              </a:prstGeom>
              <a:blipFill rotWithShape="1">
                <a:blip r:embed="rId2"/>
                <a:stretch>
                  <a:fillRect t="-3" r="1" b="-1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05d9564a7?vbadefaultcenterpage=1&amp;parentnodeid=8b8f8b37b&amp;inlineimagemarkindex=6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11" y="886684"/>
            <a:ext cx="1856232" cy="384048"/>
          </a:xfrm>
          <a:prstGeom prst="rect">
            <a:avLst/>
          </a:prstGeom>
        </p:spPr>
      </p:pic>
      <p:sp>
        <p:nvSpPr>
          <p:cNvPr id="3" name="C_5_BD#05d9564a7?vbadefaultcenterpage=1&amp;parentnodeid=8b8f8b37b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6&amp;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与翻折问题结合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BD.32_1#ae8e46e2c?segpoint=1&amp;vbadefaultcenterpage=1&amp;parentnodeid=05d9564a7&amp;vbahtmlprocessed=1&amp;bbb=1&amp;hasbroken=1"/>
              <p:cNvSpPr/>
              <p:nvPr/>
            </p:nvSpPr>
            <p:spPr>
              <a:xfrm>
                <a:off x="502920" y="1345851"/>
                <a:ext cx="11183112" cy="15833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（多选题）如图，在边长为2的正方形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翻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折到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的位置，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是线段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翻折到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的过程中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，下列说法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正确的是(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BD.32_1#ae8e46e2c?segpoint=1&amp;vbadefaultcenterpage=1&amp;parentnodeid=05d9564a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5851"/>
                <a:ext cx="11183112" cy="1583309"/>
              </a:xfrm>
              <a:prstGeom prst="rect">
                <a:avLst/>
              </a:prstGeom>
              <a:blipFill rotWithShape="1">
                <a:blip r:embed="rId4"/>
                <a:stretch>
                  <a:fillRect t="-18" r="1" b="-29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QC_6_AN.33_1#ae8e46e2c.bracket?vbadefaultcenterpage=1&amp;parentnodeid=05d9564a7&amp;vbapositionanswer=9&amp;vbahtmlprocessed=1"/>
          <p:cNvSpPr/>
          <p:nvPr/>
        </p:nvSpPr>
        <p:spPr>
          <a:xfrm>
            <a:off x="1941449" y="2554931"/>
            <a:ext cx="865188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BCD</a:t>
            </a:r>
            <a:endParaRPr lang="en-US" altLang="zh-CN" sz="2400" dirty="0"/>
          </a:p>
        </p:txBody>
      </p:sp>
      <p:pic>
        <p:nvPicPr>
          <p:cNvPr id="6" name="QC_6_BD.34_1#ae8e46e2c?hastextimagelayout=1&amp;vbadefaultcenterpage=1&amp;parentnodeid=05d9564a7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7534" y="3067908"/>
            <a:ext cx="4965192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QC_6_BD.34_2#ae8e46e2c.choices?hastextimagelayout=7&amp;vbadefaultcenterpage=1&amp;parentnodeid=05d9564a7&amp;vbahtmlprocessed=1&amp;bbb=1&amp;hasbroken=1"/>
              <p:cNvSpPr/>
              <p:nvPr/>
            </p:nvSpPr>
            <p:spPr>
              <a:xfrm>
                <a:off x="399415" y="3429223"/>
                <a:ext cx="6089904" cy="300139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A.存在某个位置，使得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的长度为定值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.四棱锥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的体积的最大值为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所成角的正切值的最大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值为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C_6_BD.34_2#ae8e46e2c.choices?hastextimagelayout=7&amp;vbadefaultcenterpage=1&amp;parentnodeid=05d9564a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15" y="3429223"/>
                <a:ext cx="6089904" cy="3001391"/>
              </a:xfrm>
              <a:prstGeom prst="rect">
                <a:avLst/>
              </a:prstGeom>
              <a:blipFill rotWithShape="1">
                <a:blip r:embed="rId6"/>
                <a:stretch>
                  <a:fillRect t="-7" r="-173" b="-24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35_1#ae8e46e2c?vbadefaultcenterpage=1&amp;parentnodeid=05d9564a7&amp;vbahtmlprocessed=1"/>
              <p:cNvSpPr/>
              <p:nvPr/>
            </p:nvSpPr>
            <p:spPr>
              <a:xfrm>
                <a:off x="502920" y="1174986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，假设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35_1#ae8e46e2c?vbadefaultcenterpage=1&amp;parentnodeid=05d9564a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174986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49" r="1" b="-128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C_6_AS.35_2#ae8e46e2c?vbadefaultcenterpage=1&amp;parentnodeid=05d9564a7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64024" y="1797794"/>
            <a:ext cx="2670048" cy="235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AS.35_3#ae8e46e2c?vbadefaultcenterpage=1&amp;parentnodeid=05d9564a7&amp;vbahtmlprocessed=1&amp;bbb=1&amp;hasbroken=1"/>
              <p:cNvSpPr/>
              <p:nvPr/>
            </p:nvSpPr>
            <p:spPr>
              <a:xfrm>
                <a:off x="502920" y="4286994"/>
                <a:ext cx="11183112" cy="164592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不可能垂直，故A错误；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，如图1所示，因为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是线段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AS.35_3#ae8e46e2c?vbadefaultcenterpage=1&amp;parentnodeid=05d9564a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286994"/>
                <a:ext cx="11183112" cy="1645920"/>
              </a:xfrm>
              <a:prstGeom prst="rect">
                <a:avLst/>
              </a:prstGeom>
              <a:blipFill rotWithShape="1">
                <a:blip r:embed="rId5"/>
                <a:stretch>
                  <a:fillRect t="-7" r="-1873" b="-45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35_3#ae8e46e2c?vbadefaultcenterpage=1&amp;parentnodeid=05d9564a7&amp;vbahtmlprocessed=1&amp;bbb=1&amp;hasbroken=1"/>
              <p:cNvSpPr/>
              <p:nvPr/>
            </p:nvSpPr>
            <p:spPr>
              <a:xfrm>
                <a:off x="502920" y="868091"/>
                <a:ext cx="11183112" cy="531837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所以四边形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𝐺𝐹𝐶𝐸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是平行四边形，所以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，故B正确；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时，四棱锥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的体积最大，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过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的垂线，垂足为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，如图2，所以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 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𝑃𝐸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𝐴𝐸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 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𝑃𝐻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是四棱锥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的高，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35_3#ae8e46e2c?vbadefaultcenterpage=1&amp;parentnodeid=05d9564a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868091"/>
                <a:ext cx="11183112" cy="5318379"/>
              </a:xfrm>
              <a:prstGeom prst="rect">
                <a:avLst/>
              </a:prstGeom>
              <a:blipFill rotWithShape="1">
                <a:blip r:embed="rId2"/>
                <a:stretch>
                  <a:fillRect t="-1" r="1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C_6_AS.35_4#ae8e46e2c?vbadefaultcenterpage=1&amp;parentnodeid=05d9564a7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36592" y="1163048"/>
            <a:ext cx="2715768" cy="235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6_AS.35_5#ae8e46e2c?vbadefaultcenterpage=1&amp;parentnodeid=05d9564a7&amp;vbahtmlprocessed=1"/>
              <p:cNvSpPr/>
              <p:nvPr/>
            </p:nvSpPr>
            <p:spPr>
              <a:xfrm>
                <a:off x="502920" y="3657836"/>
                <a:ext cx="11183112" cy="23251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𝑉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400" baseline="-1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三棱锥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𝐴𝐵𝐶𝐸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400" baseline="-1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梯形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𝐴𝐵𝐶𝐸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×2×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，故C正确；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所成角的正切值取得最大值，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此时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𝑃𝐻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𝐴𝐻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，故D正确.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BCD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6_AS.35_5#ae8e46e2c?vbadefaultcenterpage=1&amp;parentnodeid=05d9564a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657836"/>
                <a:ext cx="11183112" cy="2325116"/>
              </a:xfrm>
              <a:prstGeom prst="rect">
                <a:avLst/>
              </a:prstGeom>
              <a:blipFill rotWithShape="1">
                <a:blip r:embed="rId4"/>
                <a:stretch>
                  <a:fillRect t="-10" r="1" b="-2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ae7721b27.fixed?vbadefaultcenterpage=1&amp;parentnodeid=ef85e46ef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培优点一</a:t>
            </a:r>
            <a:r>
              <a:rPr lang="en-US" altLang="zh-CN" sz="44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动态中的位置关系判断</a:t>
            </a:r>
            <a:endParaRPr lang="en-US" altLang="zh-CN" sz="4400" dirty="0"/>
          </a:p>
        </p:txBody>
      </p:sp>
      <p:pic>
        <p:nvPicPr>
          <p:cNvPr id="3" name="C_3#ae7721b27.fixed?vbadefaultcenterpage=1&amp;parentnodeid=ef85e46ef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7ca50d87d.fixed?vbadefaultcenterpage=1&amp;parentnodeid=ef85e46ef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培优点四</a:t>
            </a:r>
            <a:r>
              <a:rPr lang="en-US" altLang="zh-CN" sz="44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动态中的最值（范围）问题</a:t>
            </a:r>
            <a:endParaRPr lang="en-US" altLang="zh-CN" sz="4400" dirty="0"/>
          </a:p>
        </p:txBody>
      </p:sp>
      <p:pic>
        <p:nvPicPr>
          <p:cNvPr id="3" name="C_3#7ca50d87d.fixed?vbadefaultcenterpage=1&amp;parentnodeid=ef85e46ef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76e104d5a?vbadefaultcenterpage=1&amp;parentnodeid=7ca50d87d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756000"/>
            <a:ext cx="10799064" cy="347472"/>
          </a:xfrm>
          <a:prstGeom prst="rect">
            <a:avLst/>
          </a:prstGeom>
        </p:spPr>
      </p:pic>
      <p:pic>
        <p:nvPicPr>
          <p:cNvPr id="3" name="QC_5_BD.36_1#e02d10933?hastextimagelayout=1&amp;vbadefaultcenterpage=1&amp;parentnodeid=76e104d5a&amp;vbahtmlprocessed=1&amp;hassurroun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07077" y="1287368"/>
            <a:ext cx="3026664" cy="157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5_BD.36_2#e02d10933?hastextimagelayout=8&amp;vbadefaultcenterpage=1&amp;parentnodeid=76e104d5a&amp;vbahtmlprocessed=1&amp;bbb=1&amp;hasbroken=1"/>
              <p:cNvSpPr/>
              <p:nvPr/>
            </p:nvSpPr>
            <p:spPr>
              <a:xfrm>
                <a:off x="502920" y="1241648"/>
                <a:ext cx="8019288" cy="240436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典例4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（多选题）如图，在圆锥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𝑃𝑂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中，已知圆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的直径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是底面圆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上异于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的动点，圆锥的侧面展开图是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圆心角为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的扇形.若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𝐶𝑄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𝐶𝑃</m:t>
                        </m:r>
                      </m:e>
                    </m:acc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5_BD.36_2#e02d10933?hastextimagelayout=8&amp;vbadefaultcenterpage=1&amp;parentnodeid=76e104d5a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41648"/>
                <a:ext cx="8019288" cy="2404364"/>
              </a:xfrm>
              <a:prstGeom prst="rect">
                <a:avLst/>
              </a:prstGeom>
              <a:blipFill rotWithShape="1">
                <a:blip r:embed="rId5"/>
                <a:stretch>
                  <a:fillRect t="-9" r="-89" b="-2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BD.38_2#e02d10933.choices?vbadefaultcenterpage=1&amp;parentnodeid=76e104d5a&amp;vbahtmlprocessed=1"/>
              <p:cNvSpPr/>
              <p:nvPr/>
            </p:nvSpPr>
            <p:spPr>
              <a:xfrm>
                <a:off x="502920" y="1955940"/>
                <a:ext cx="11183112" cy="3234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𝑃𝐴𝐶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面积的最大值为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e>
                    </m:borderBox>
                  </m:oMath>
                </a14:m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（审题①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的面积用一个量表示）</a:t>
                </a:r>
                <a:endParaRPr lang="en-US" altLang="zh-CN" sz="2400" dirty="0"/>
              </a:p>
              <a:p>
                <a:pPr marL="0"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𝐴𝑃</m:t>
                            </m:r>
                          </m:e>
                        </m:acc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𝐴𝑄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的值与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的取值有关</m:t>
                        </m:r>
                      </m:e>
                    </m:borderBox>
                  </m:oMath>
                </a14:m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（审题②找到特殊位置,\此数量积与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无关）</a:t>
                </a:r>
                <a:endParaRPr lang="en-US" altLang="zh-CN" sz="2400" dirty="0"/>
              </a:p>
              <a:p>
                <a:pPr marL="0"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三棱锥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𝐵𝑄𝐶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体积的最大值为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（审题③找到合适的底面,将此体积表示出来）</a:t>
                </a:r>
                <a:endParaRPr lang="en-US" altLang="zh-CN" sz="2400" dirty="0"/>
              </a:p>
              <a:p>
                <a:pPr marL="0"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D.若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limUp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</m:e>
                      <m:li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⌢</m:t>
                        </m:r>
                      </m:lim>
                    </m:limUp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limUpp>
                      <m:limUp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limUp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𝐶𝐵</m:t>
                        </m:r>
                      </m:e>
                      <m:li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⌢</m:t>
                        </m:r>
                      </m:lim>
                    </m:limUp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，错误字符差异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𝐴𝑄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与圆锥底面所成的角为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，则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tan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𝜃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∈[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57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57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21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21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]</m:t>
                        </m:r>
                      </m:e>
                    </m:borderBox>
                  </m:oMath>
                </a14:m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（审题④在图中找到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</m:oMath>
                </a14:m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,并在三角形中表示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70C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</a:t>
                </a:r>
              </a:p>
            </p:txBody>
          </p:sp>
        </mc:Choice>
        <mc:Fallback xmlns="">
          <p:sp>
            <p:nvSpPr>
              <p:cNvPr id="2" name="QC_5_BD.38_2#e02d10933.choices?vbadefaultcenterpage=1&amp;parentnodeid=76e104d5a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55940"/>
                <a:ext cx="11183112" cy="3234119"/>
              </a:xfrm>
              <a:prstGeom prst="rect">
                <a:avLst/>
              </a:prstGeom>
              <a:blipFill rotWithShape="1">
                <a:blip r:embed="rId3"/>
                <a:stretch>
                  <a:fillRect t="-4" r="-430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5_AN.37_1#e02d10933.bracket?vbadefaultcenterpage=1&amp;parentnodeid=76e104d5a&amp;vbapositionanswer=10&amp;vbahtmlprocessed=1&amp;answeroption=CD"/>
          <p:cNvSpPr txBox="1"/>
          <p:nvPr/>
        </p:nvSpPr>
        <p:spPr>
          <a:xfrm>
            <a:off x="375920" y="3485782"/>
            <a:ext cx="474489" cy="56938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3700" b="1">
                <a:solidFill>
                  <a:srgbClr val="FF0000"/>
                </a:solidFill>
                <a:latin typeface="华文细黑" panose="02010600040101010101" pitchFamily="2" charset="-122"/>
              </a:rPr>
              <a:t>√</a:t>
            </a:r>
          </a:p>
        </p:txBody>
      </p:sp>
      <p:sp>
        <p:nvSpPr>
          <p:cNvPr id="4" name="QC_5_AN.37_2#e02d10933.bracket?vbadefaultcenterpage=1&amp;parentnodeid=76e104d5a&amp;vbapositionanswer=10&amp;vbahtmlprocessed=1&amp;answeroption=CD"/>
          <p:cNvSpPr txBox="1"/>
          <p:nvPr/>
        </p:nvSpPr>
        <p:spPr>
          <a:xfrm>
            <a:off x="375920" y="4309377"/>
            <a:ext cx="822325" cy="563880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zh-CN" altLang="en-US" sz="3700" b="1">
                <a:solidFill>
                  <a:srgbClr val="FF0000"/>
                </a:solidFill>
                <a:latin typeface="华文细黑" panose="02010600040101010101" pitchFamily="2" charset="-122"/>
              </a:rPr>
              <a:t>√</a:t>
            </a:r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AS.39_1#e02d10933?vbadefaultcenterpage=1&amp;parentnodeid=76e104d5a&amp;vbahtmlprocessed=1&amp;bbb=1&amp;hasbroken=1"/>
              <p:cNvSpPr/>
              <p:nvPr/>
            </p:nvSpPr>
            <p:spPr>
              <a:xfrm>
                <a:off x="502920" y="1313797"/>
                <a:ext cx="11183112" cy="445490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设圆锥的母线长为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×3=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，而圆锥底面圆半径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𝑟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所以圆锥的高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所以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△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𝑃𝐴𝐶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𝑙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𝐴𝑃𝐶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90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∘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=6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审题①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时取等号，A错误；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当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𝐴𝑃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𝑃𝐶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时，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𝐴𝑃</m:t>
                            </m:r>
                          </m:e>
                        </m:acc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𝐴𝑄</m:t>
                            </m:r>
                          </m:e>
                        </m:acc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𝐴𝑃</m:t>
                                </m:r>
                              </m:e>
                            </m:acc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𝐴𝑄</m:t>
                                </m:r>
                              </m:e>
                            </m:acc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𝑃𝐴𝑄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𝐴𝑃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=12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审题②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AS.39_1#e02d10933?vbadefaultcenterpage=1&amp;parentnodeid=76e104d5a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13797"/>
                <a:ext cx="11183112" cy="4454906"/>
              </a:xfrm>
              <a:prstGeom prst="rect">
                <a:avLst/>
              </a:prstGeom>
              <a:blipFill rotWithShape="1">
                <a:blip r:embed="rId4"/>
                <a:stretch>
                  <a:fillRect t="-14" r="1" b="-10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03860" y="89725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  <a:sym typeface="+mn-ea"/>
              </a:rPr>
              <a:t>解题观摩</a:t>
            </a:r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AS.39_1#e02d10933?vbadefaultcenterpage=1&amp;parentnodeid=76e104d5a&amp;vbahtmlprocessed=1&amp;bbb=1&amp;hasbroken=1"/>
              <p:cNvSpPr/>
              <p:nvPr/>
            </p:nvSpPr>
            <p:spPr>
              <a:xfrm>
                <a:off x="502920" y="1598563"/>
                <a:ext cx="11183112" cy="39336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𝐴𝑃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𝐴𝑄</m:t>
                        </m:r>
                      </m:e>
                    </m:acc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的值与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的取值无关，B错误；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𝐶𝑄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𝐶𝑃</m:t>
                        </m:r>
                      </m:e>
                    </m:acc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，于是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𝑉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400" baseline="-1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三棱锥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𝐵𝑄𝐶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𝑉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zh-CN" sz="2400" baseline="-100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三棱锥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𝑄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𝐴𝐵𝐶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△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𝐴𝐵𝐶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𝑄𝐷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e>
                            </m:ra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𝜆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△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𝐴𝐵𝐶</m:t>
                            </m:r>
                          </m:sub>
                        </m:sSub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审题③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所以当且仅当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limUp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  <m:li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⌢</m:t>
                        </m:r>
                      </m:lim>
                    </m:limUp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的中点时，三棱锥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𝐵𝑄𝐶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的体积取得最大值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，最大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值为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×6×3×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，C正确；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AS.39_1#e02d10933?vbadefaultcenterpage=1&amp;parentnodeid=76e104d5a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598563"/>
                <a:ext cx="11183112" cy="3933635"/>
              </a:xfrm>
              <a:prstGeom prst="rect">
                <a:avLst/>
              </a:prstGeom>
              <a:blipFill rotWithShape="1">
                <a:blip r:embed="rId2"/>
                <a:stretch>
                  <a:fillRect t="-7" r="1" b="-4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C_5_AS.39_2#e02d10933?vbadefaultcenterpage=1&amp;parentnodeid=76e104d5a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1456" y="1038747"/>
            <a:ext cx="2606040" cy="140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5_AS.39_3#e02d10933?vbadefaultcenterpage=1&amp;parentnodeid=76e104d5a&amp;vbahtmlprocessed=1&amp;bbb=1&amp;hasbroken=1"/>
              <p:cNvSpPr/>
              <p:nvPr/>
            </p:nvSpPr>
            <p:spPr>
              <a:xfrm>
                <a:off x="502920" y="2581035"/>
                <a:ext cx="11183112" cy="34957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</a:t>
                </a:r>
                <a14:m>
                  <m:oMath xmlns:m="http://schemas.openxmlformats.org/officeDocument/2006/math">
                    <m:limUpp>
                      <m:limUp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limUp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</m:e>
                      <m:li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⌢</m:t>
                        </m:r>
                      </m:lim>
                    </m:limUp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limUpp>
                      <m:limUp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limUp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𝐶𝐵</m:t>
                        </m:r>
                      </m:e>
                      <m:li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⌢</m:t>
                        </m:r>
                      </m:lim>
                    </m:limUp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𝐴𝑂𝐶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𝐵𝑂𝐶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，由C选项知，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𝐴𝑄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与圆锥底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面所成的角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:r>
                  <a:rPr lang="en-US" altLang="zh-CN" sz="100" b="0" i="0" kern="0" spc="-9990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&lt;</a:t>
                </a:r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100" b="0" i="0" kern="0" spc="-9990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m</a:t>
                </a:r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&gt;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𝑄𝐴𝐷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𝜃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tan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𝜃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𝑄𝐷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𝐴𝐷</m:t>
                            </m:r>
                          </m:den>
                        </m:f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审题④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显然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𝐴𝑂𝐷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+9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1−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𝜆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−2×3×3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𝜆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120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∘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QC_5_AS.39_3#e02d10933?vbadefaultcenterpage=1&amp;parentnodeid=76e104d5a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81035"/>
                <a:ext cx="11183112" cy="3495739"/>
              </a:xfrm>
              <a:prstGeom prst="rect">
                <a:avLst/>
              </a:prstGeom>
              <a:blipFill rotWithShape="1">
                <a:blip r:embed="rId4"/>
                <a:stretch>
                  <a:fillRect t="-11" r="1" b="-162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AS.39_3#e02d10933?vbadefaultcenterpage=1&amp;parentnodeid=76e104d5a&amp;vbahtmlprocessed=1&amp;bbb=1&amp;hasbroken=1"/>
              <p:cNvSpPr/>
              <p:nvPr/>
            </p:nvSpPr>
            <p:spPr>
              <a:xfrm>
                <a:off x="502920" y="2765026"/>
                <a:ext cx="11183112" cy="160070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 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𝑄𝐷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𝐴𝐷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𝜆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−3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𝜆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+3</m:t>
                            </m:r>
                          </m:e>
                        </m:ra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𝜆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e>
                        </m:ra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𝜆</m:t>
                                        </m:r>
                                      </m:den>
                                    </m:f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</m:t>
                                </m:r>
                              </m:den>
                            </m:f>
                          </m:e>
                        </m:rad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∈[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57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57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21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，D正确.故选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CD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AS.39_3#e02d10933?vbadefaultcenterpage=1&amp;parentnodeid=76e104d5a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765026"/>
                <a:ext cx="11183112" cy="1600708"/>
              </a:xfrm>
              <a:prstGeom prst="rect">
                <a:avLst/>
              </a:prstGeom>
              <a:blipFill rotWithShape="1">
                <a:blip r:embed="rId2"/>
                <a:stretch>
                  <a:fillRect t="-15" r="1" b="-9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b1d4af61d?vbadefaultcenterpage=1&amp;parentnodeid=7ca50d87d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756000"/>
            <a:ext cx="10799064" cy="347472"/>
          </a:xfrm>
          <a:prstGeom prst="rect">
            <a:avLst/>
          </a:prstGeom>
        </p:spPr>
      </p:pic>
      <p:sp>
        <p:nvSpPr>
          <p:cNvPr id="3" name="P_5_BD#99432bc04?vbadefaultcenterpage=1&amp;parentnodeid=b1d4af61d&amp;vbahtmlprocessed=1&amp;bbb=1&amp;hasbroken=1"/>
          <p:cNvSpPr/>
          <p:nvPr/>
        </p:nvSpPr>
        <p:spPr>
          <a:xfrm>
            <a:off x="502920" y="1241648"/>
            <a:ext cx="11183112" cy="10386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 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空间几何体中的某些对象，如点、线、面，在约束条件下运动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，带动相关的线</a:t>
            </a:r>
          </a:p>
          <a:p>
            <a:pPr latinLnBrk="1">
              <a:lnSpc>
                <a:spcPct val="150000"/>
              </a:lnSpc>
            </a:pP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段长度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、几何体体积等发生变化，进而就有了面积、体积及角度的最值问题.</a:t>
            </a:r>
            <a:endParaRPr lang="en-US" altLang="zh-CN" sz="2400" dirty="0"/>
          </a:p>
        </p:txBody>
      </p:sp>
      <p:graphicFrame>
        <p:nvGraphicFramePr>
          <p:cNvPr id="37" name="P_5_BD#99432bc04?colgroup=2,33&amp;vbadefaultcenterpage=1&amp;parentnodeid=b1d4af61d&amp;vbahtmlprocessed=1&amp;bbb=1&amp;hasbroken=1"/>
          <p:cNvGraphicFramePr>
            <a:graphicFrameLocks noGrp="1"/>
          </p:cNvGraphicFramePr>
          <p:nvPr/>
        </p:nvGraphicFramePr>
        <p:xfrm>
          <a:off x="502920" y="2410048"/>
          <a:ext cx="11155680" cy="2377440"/>
        </p:xfrm>
        <a:graphic>
          <a:graphicData uri="http://schemas.openxmlformats.org/drawingml/2006/table">
            <a:tbl>
              <a:tblPr/>
              <a:tblGrid>
                <a:gridCol w="877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8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0844">
                <a:tc>
                  <a:txBody>
                    <a:bodyPr/>
                    <a:lstStyle/>
                    <a:p>
                      <a:pPr marL="0" indent="0"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定性</a:t>
                      </a:r>
                    </a:p>
                    <a:p>
                      <a:pPr marL="0" lvl="0" indent="0"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分析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在空间几何体的变化过程中，通过观察运动点的位置变化</a:t>
                      </a: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，确定其相关量的</a:t>
                      </a:r>
                    </a:p>
                    <a:p>
                      <a:pPr marL="0" lv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变化规律</a:t>
                      </a: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，进而发现相关面积或体积等的变化规律，求得其最大值或最小值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86332">
                <a:tc>
                  <a:txBody>
                    <a:bodyPr/>
                    <a:lstStyle/>
                    <a:p>
                      <a:pPr marL="0" indent="0"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定量</a:t>
                      </a:r>
                    </a:p>
                    <a:p>
                      <a:pPr marL="0" lvl="0" indent="0"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分析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将所求问题转化为某一个相关量的问题，</a:t>
                      </a: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即转化为关于其中一个量的函数，</a:t>
                      </a:r>
                    </a:p>
                    <a:p>
                      <a:pPr mar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求其最大值或最小值的问题</a:t>
                      </a: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.根据具体情况，有函数法、不等式法</a:t>
                      </a: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、三角函</a:t>
                      </a:r>
                    </a:p>
                    <a:p>
                      <a:pPr marL="0" lv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数法等多种方法可供选择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split dir="in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6bfe80fbc?vbadefaultcenterpage=1&amp;parentnodeid=7ca50d87d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756000"/>
            <a:ext cx="10799064" cy="347472"/>
          </a:xfrm>
          <a:prstGeom prst="rect">
            <a:avLst/>
          </a:prstGeom>
        </p:spPr>
      </p:pic>
      <p:pic>
        <p:nvPicPr>
          <p:cNvPr id="3" name="C_5_BD#8a7df9072?vbadefaultcenterpage=1&amp;parentnodeid=6bfe80fbc&amp;inlineimagemarkindex=7&amp;vbahtmlprocessed=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11" y="1372332"/>
            <a:ext cx="1856232" cy="384048"/>
          </a:xfrm>
          <a:prstGeom prst="rect">
            <a:avLst/>
          </a:prstGeom>
        </p:spPr>
      </p:pic>
      <p:sp>
        <p:nvSpPr>
          <p:cNvPr id="4" name="C_5_BD#8a7df9072?vbadefaultcenterpage=1&amp;parentnodeid=6bfe80fbc&amp;vbahtmlprocessed=1"/>
          <p:cNvSpPr/>
          <p:nvPr/>
        </p:nvSpPr>
        <p:spPr>
          <a:xfrm>
            <a:off x="502920" y="1241648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&amp;7&amp;</a:t>
            </a:r>
            <a:r>
              <a:rPr lang="en-US" altLang="zh-CN" sz="900" b="0" i="0" kern="0" dirty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</a:t>
            </a:r>
            <a:r>
              <a:rPr lang="en-US" altLang="zh-CN" sz="2600" b="1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球体上动点变为圆锥上的动点</a:t>
            </a:r>
            <a:endParaRPr lang="en-US" altLang="zh-CN" sz="100" dirty="0"/>
          </a:p>
        </p:txBody>
      </p:sp>
      <p:pic>
        <p:nvPicPr>
          <p:cNvPr id="5" name="QC_6_BD.40_1#d85340b92?hastextimagelayout=1&amp;vbadefaultcenterpage=1&amp;parentnodeid=8a7df9072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77485" y="1876710"/>
            <a:ext cx="2066544" cy="223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6_BD.40_2#d85340b92?hastextimagelayout=9&amp;segpoint=1&amp;vbadefaultcenterpage=1&amp;parentnodeid=8a7df9072&amp;vbahtmlprocessed=1&amp;bbb=1&amp;hasbroken=1"/>
              <p:cNvSpPr/>
              <p:nvPr/>
            </p:nvSpPr>
            <p:spPr>
              <a:xfrm>
                <a:off x="502920" y="1830991"/>
                <a:ext cx="8979408" cy="15833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（多选题）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济宁模拟）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为圆锥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𝑆𝑂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底面圆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的直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径，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上异于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的动点，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𝑆𝑂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则下列结论正确的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6_BD.40_2#d85340b92?hastextimagelayout=9&amp;segpoint=1&amp;vbadefaultcenterpage=1&amp;parentnodeid=8a7df907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30991"/>
                <a:ext cx="8979408" cy="1583309"/>
              </a:xfrm>
              <a:prstGeom prst="rect">
                <a:avLst/>
              </a:prstGeom>
              <a:blipFill rotWithShape="1">
                <a:blip r:embed="rId6"/>
                <a:stretch>
                  <a:fillRect t="-18" r="-86" b="-39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QC_6_AN.41_1#d85340b92.bracket?vbadefaultcenterpage=1&amp;parentnodeid=8a7df9072&amp;vbapositionanswer=11&amp;vbahtmlprocessed=1"/>
          <p:cNvSpPr/>
          <p:nvPr/>
        </p:nvSpPr>
        <p:spPr>
          <a:xfrm>
            <a:off x="1137920" y="2928271"/>
            <a:ext cx="6445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BD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QC_6_BD.42_1#d85340b92.choices?hastextimagelayout=9&amp;vbadefaultcenterpage=1&amp;parentnodeid=8a7df9072&amp;vbahtmlprocessed=1&amp;bbb=1&amp;hasbroken=1"/>
              <p:cNvSpPr/>
              <p:nvPr/>
            </p:nvSpPr>
            <p:spPr>
              <a:xfrm>
                <a:off x="502920" y="3426048"/>
                <a:ext cx="8979408" cy="31118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A.圆锥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𝑆𝑂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的侧面积为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8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.三棱锥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体积的最大值为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的取值范围是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为线段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上的动点，则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𝑆𝐸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的最小值为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8" name="QC_6_BD.42_1#d85340b92.choices?hastextimagelayout=9&amp;vbadefaultcenterpage=1&amp;parentnodeid=8a7df907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426048"/>
                <a:ext cx="8979408" cy="3111881"/>
              </a:xfrm>
              <a:prstGeom prst="rect">
                <a:avLst/>
              </a:prstGeom>
              <a:blipFill rotWithShape="1">
                <a:blip r:embed="rId7"/>
                <a:stretch>
                  <a:fillRect t="-7" r="6" b="-5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43_1#d85340b92?vbadefaultcenterpage=1&amp;parentnodeid=8a7df9072&amp;vbahtmlprocessed=1&amp;bbb=1&amp;hasbroken=1"/>
              <p:cNvSpPr/>
              <p:nvPr/>
            </p:nvSpPr>
            <p:spPr>
              <a:xfrm>
                <a:off x="502920" y="1216325"/>
                <a:ext cx="11183112" cy="46498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Rt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𝑆𝑂𝐶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𝑂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则圆锥的母线长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，半径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𝑟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对于选项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A，圆锥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的侧面积为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𝑟𝑙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，故选项A错误；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对于选项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B，当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的面积最大，此时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𝐴𝐵𝐶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×4×2=4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，则三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棱锥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体积的最大值为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𝐴𝐵𝐶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×4×2=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，故选项B正确；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对于选项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C，当点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重合时，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𝐴𝑆𝐵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为最小角，当点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重合时，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𝐴𝑆𝐵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，达到最大值，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43_1#d85340b92?vbadefaultcenterpage=1&amp;parentnodeid=8a7df907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16325"/>
                <a:ext cx="11183112" cy="4649851"/>
              </a:xfrm>
              <a:prstGeom prst="rect">
                <a:avLst/>
              </a:prstGeom>
              <a:blipFill rotWithShape="1">
                <a:blip r:embed="rId3"/>
                <a:stretch>
                  <a:fillRect t="-6" r="1" b="-76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af794962e?vbadefaultcenterpage=1&amp;parentnodeid=ae7721b27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756000"/>
            <a:ext cx="10799064" cy="347472"/>
          </a:xfrm>
          <a:prstGeom prst="rect">
            <a:avLst/>
          </a:prstGeom>
        </p:spPr>
      </p:pic>
      <p:pic>
        <p:nvPicPr>
          <p:cNvPr id="3" name="QC_5_BD.1_1#2748c8625?hastextimagelayout=1&amp;vbadefaultcenterpage=1&amp;parentnodeid=af794962e&amp;vbahtmlprocessed=1&amp;hassurroun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94273" y="1287367"/>
            <a:ext cx="4087368" cy="185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5_BD.1_2#2748c8625?hastextimagelayout=1&amp;vbadefaultcenterpage=1&amp;parentnodeid=af794962e&amp;vbahtmlprocessed=1&amp;bbb=1&amp;hasbroken=1"/>
              <p:cNvSpPr/>
              <p:nvPr/>
            </p:nvSpPr>
            <p:spPr>
              <a:xfrm>
                <a:off x="502920" y="1241648"/>
                <a:ext cx="6958584" cy="21319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典例1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（多选题）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海南模拟）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如图，在矩形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交于点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，将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𝐵𝐴𝐷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沿直线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翻折，则下列说法正确的是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5_BD.1_2#2748c8625?hastextimagelayout=1&amp;vbadefaultcenterpage=1&amp;parentnodeid=af794962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41648"/>
                <a:ext cx="6958584" cy="2131949"/>
              </a:xfrm>
              <a:prstGeom prst="rect">
                <a:avLst/>
              </a:prstGeom>
              <a:blipFill rotWithShape="1">
                <a:blip r:embed="rId5"/>
                <a:stretch>
                  <a:fillRect t="-10" r="-1247" b="-123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43_1#d85340b92?vbadefaultcenterpage=1&amp;parentnodeid=8a7df9072&amp;vbahtmlprocessed=1&amp;bbb=1&amp;hasbroken=1"/>
              <p:cNvSpPr/>
              <p:nvPr/>
            </p:nvSpPr>
            <p:spPr>
              <a:xfrm>
                <a:off x="502920" y="1602023"/>
                <a:ext cx="11183112" cy="38809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又因为点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不重合，则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𝐴𝑆𝐵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𝐴𝑆𝐵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，可得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，故选项C错误；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对于选项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D，由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为等边三角形，则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𝑆𝐵𝐴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为轴旋转到与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共面，得到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为等边三角形，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43_1#d85340b92?vbadefaultcenterpage=1&amp;parentnodeid=8a7df907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602023"/>
                <a:ext cx="11183112" cy="3880993"/>
              </a:xfrm>
              <a:prstGeom prst="rect">
                <a:avLst/>
              </a:prstGeom>
              <a:blipFill rotWithShape="1">
                <a:blip r:embed="rId2"/>
                <a:stretch>
                  <a:fillRect t="-14" r="1" b="-10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C_6_AS.43_2#d85340b92?vbadefaultcenterpage=1&amp;parentnodeid=8a7df9072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3752" y="1103390"/>
            <a:ext cx="2450592" cy="140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6_AS.43_3#d85340b92?vbadefaultcenterpage=1&amp;parentnodeid=8a7df9072&amp;vbahtmlprocessed=1&amp;bbb=1&amp;hasbroken=1"/>
              <p:cNvSpPr/>
              <p:nvPr/>
            </p:nvSpPr>
            <p:spPr>
              <a:xfrm>
                <a:off x="502920" y="2645677"/>
                <a:ext cx="11183112" cy="3358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如图所示，则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𝑆𝐸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𝐶𝐸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min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−2×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=8+8+8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e>
                            </m:ra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+2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𝑆𝐸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𝐶𝐸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min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，故选项D正确.故选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BD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6_AS.43_3#d85340b92?vbadefaultcenterpage=1&amp;parentnodeid=8a7df907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45677"/>
                <a:ext cx="11183112" cy="3358833"/>
              </a:xfrm>
              <a:prstGeom prst="rect">
                <a:avLst/>
              </a:prstGeom>
              <a:blipFill rotWithShape="1">
                <a:blip r:embed="rId4"/>
                <a:stretch>
                  <a:fillRect t="-8" r="1" b="-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d3394453e?vbadefaultcenterpage=1&amp;parentnodeid=6bfe80fbc&amp;inlineimagemarkindex=8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11" y="886684"/>
            <a:ext cx="1856232" cy="384048"/>
          </a:xfrm>
          <a:prstGeom prst="rect">
            <a:avLst/>
          </a:prstGeom>
        </p:spPr>
      </p:pic>
      <p:sp>
        <p:nvSpPr>
          <p:cNvPr id="3" name="C_5_BD#d3394453e?vbadefaultcenterpage=1&amp;parentnodeid=6bfe80fbc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8&amp;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动点变为动几何体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BD.44_1#418833d67?vbadefaultcenterpage=1&amp;parentnodeid=d3394453e&amp;vbahtmlprocessed=1&amp;bbb=1&amp;hasbroken=1"/>
              <p:cNvSpPr/>
              <p:nvPr/>
            </p:nvSpPr>
            <p:spPr>
              <a:xfrm>
                <a:off x="502920" y="1345851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新疆模拟）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若棱长为6的正方体内有一个棱长为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的正四面体，且该正四面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体可以在正方体内任意转动，则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的最大值为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BD.44_1#418833d67?vbadefaultcenterpage=1&amp;parentnodeid=d3394453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5851"/>
                <a:ext cx="11183112" cy="1034669"/>
              </a:xfrm>
              <a:prstGeom prst="rect">
                <a:avLst/>
              </a:prstGeom>
              <a:blipFill rotWithShape="1">
                <a:blip r:embed="rId4"/>
                <a:stretch>
                  <a:fillRect t="-28" r="-1384" b="-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QC_6_AN.45_1#418833d67.bracket?vbadefaultcenterpage=1&amp;parentnodeid=d3394453e&amp;vbapositionanswer=12&amp;vbahtmlprocessed=1"/>
          <p:cNvSpPr/>
          <p:nvPr/>
        </p:nvSpPr>
        <p:spPr>
          <a:xfrm>
            <a:off x="6821615" y="1894491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6_BD.46_1#418833d67.choices?vbadefaultcenterpage=1&amp;parentnodeid=d3394453e&amp;vbahtmlprocessed=1"/>
              <p:cNvSpPr/>
              <p:nvPr/>
            </p:nvSpPr>
            <p:spPr>
              <a:xfrm>
                <a:off x="502920" y="2382108"/>
                <a:ext cx="11183112" cy="52114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2833370" algn="l"/>
                    <a:tab pos="5426075" algn="l"/>
                    <a:tab pos="839978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B.3</a:t>
                </a:r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e>
                    </m:ra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6_BD.46_1#418833d67.choices?vbadefaultcenterpage=1&amp;parentnodeid=d3394453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82108"/>
                <a:ext cx="11183112" cy="521145"/>
              </a:xfrm>
              <a:prstGeom prst="rect">
                <a:avLst/>
              </a:prstGeom>
              <a:blipFill rotWithShape="1">
                <a:blip r:embed="rId5"/>
                <a:stretch>
                  <a:fillRect t="-43" r="1" b="-7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QC_6_AS.47_1#418833d67?vbadefaultcenterpage=1&amp;parentnodeid=d3394453e&amp;vbahtmlprocessed=1"/>
          <p:cNvSpPr/>
          <p:nvPr/>
        </p:nvSpPr>
        <p:spPr>
          <a:xfrm>
            <a:off x="502920" y="908063"/>
            <a:ext cx="11183112" cy="10388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解析</a:t>
            </a:r>
            <a:r>
              <a:rPr lang="en-US" altLang="zh-CN" sz="2400" b="1" i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由题意知，当正四面体在正方体的内切球内，正四面体可以在正方体内任意转动，故该正四面体内接于球时，其棱长最长，</a:t>
            </a:r>
            <a:endParaRPr lang="en-US" altLang="zh-CN" sz="2400" dirty="0"/>
          </a:p>
        </p:txBody>
      </p:sp>
      <p:pic>
        <p:nvPicPr>
          <p:cNvPr id="3" name="QC_6_AS.47_2#418833d67?vbadefaultcenterpage=1&amp;parentnodeid=d3394453e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36592" y="2076971"/>
            <a:ext cx="2715768" cy="241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AS.47_3#418833d67?vbadefaultcenterpage=1&amp;parentnodeid=d3394453e&amp;vbahtmlprocessed=1&amp;bbb=1&amp;hasbroken=1"/>
              <p:cNvSpPr/>
              <p:nvPr/>
            </p:nvSpPr>
            <p:spPr>
              <a:xfrm>
                <a:off x="502920" y="4629672"/>
                <a:ext cx="11183112" cy="159302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因为正方体的棱长为6，所以其内切球的半径为3，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设正四面体为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为底面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的中心，正四面体外接球的球心为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，如图所示，则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10000"/>
                  </a:lnSpc>
                </a:pPr>
                <a:endParaRPr lang="en-US" altLang="zh-CN" sz="2400" spc="-100" dirty="0"/>
              </a:p>
            </p:txBody>
          </p:sp>
        </mc:Choice>
        <mc:Fallback xmlns="">
          <p:sp>
            <p:nvSpPr>
              <p:cNvPr id="4" name="QC_6_AS.47_3#418833d67?vbadefaultcenterpage=1&amp;parentnodeid=d3394453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629672"/>
                <a:ext cx="11183112" cy="1593025"/>
              </a:xfrm>
              <a:prstGeom prst="rect">
                <a:avLst/>
              </a:prstGeom>
              <a:blipFill rotWithShape="1">
                <a:blip r:embed="rId4"/>
                <a:stretch>
                  <a:fillRect t="-33" r="1" b="-252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47_3#418833d67?vbadefaultcenterpage=1&amp;parentnodeid=d3394453e&amp;vbahtmlprocessed=1&amp;bbb=1&amp;hasbroken=1"/>
              <p:cNvSpPr/>
              <p:nvPr/>
            </p:nvSpPr>
            <p:spPr>
              <a:xfrm>
                <a:off x="502920" y="2699684"/>
                <a:ext cx="11183112" cy="173139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3</m:t>
                                        </m:r>
                                      </m:e>
                                    </m:rad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𝑚</m:t>
                                    </m:r>
                                  </m:num>
                                  <m:den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</a:t>
                </a:r>
                <a14:m>
                  <m:oMath xmlns:m="http://schemas.openxmlformats.org/officeDocument/2006/math">
                    <m:r>
                      <a:rPr lang="en-US" altLang="zh-CN" sz="2400" b="0" i="0" spc="-1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𝑂𝑃</m:t>
                    </m:r>
                    <m:r>
                      <a:rPr lang="en-US" altLang="zh-CN" sz="2400" b="0" i="0" spc="-1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spc="-1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𝑂𝐶</m:t>
                    </m:r>
                    <m:r>
                      <a:rPr lang="en-US" altLang="zh-CN" sz="2400" b="0" i="0" spc="-1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2400" b="0" i="0" spc="-1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pc="-1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Rt</m:t>
                    </m:r>
                    <m:r>
                      <a:rPr lang="en-US" altLang="zh-CN" sz="2400" b="0" i="0" spc="-1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spc="-1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  <m:sSub>
                      <m:sSubPr>
                        <m:ctrlPr>
                          <a:rPr lang="en-US" altLang="zh-CN" sz="2400" b="0" i="1" spc="-1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spc="-1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</m:t>
                        </m:r>
                      </m:e>
                      <m:sub>
                        <m:r>
                          <a:rPr lang="en-US" altLang="zh-CN" sz="2400" b="0" i="0" spc="-1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spc="-1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spc="-1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pc="-1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pc="-1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spc="-1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altLang="zh-CN" sz="2400" b="0" i="1" spc="-10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b="0" i="0" spc="-10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6</m:t>
                                    </m:r>
                                  </m:e>
                                </m:rad>
                                <m:r>
                                  <a:rPr lang="en-US" altLang="zh-CN" sz="2400" b="0" i="0" spc="-1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zh-CN" sz="2400" b="0" i="0" spc="-1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altLang="zh-CN" sz="2400" b="0" i="0" spc="-1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−3</m:t>
                            </m:r>
                          </m:e>
                        </m:d>
                      </m:e>
                      <m:sup>
                        <m:r>
                          <a:rPr lang="en-US" altLang="zh-CN" sz="2400" b="0" i="0" spc="-1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spc="-1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spc="-1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pc="-1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spc="-1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altLang="zh-CN" sz="2400" b="0" i="1" spc="-10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b="0" i="0" spc="-10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3</m:t>
                                    </m:r>
                                  </m:e>
                                </m:rad>
                                <m:r>
                                  <a:rPr lang="en-US" altLang="zh-CN" sz="2400" b="0" i="0" spc="-1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zh-CN" sz="2400" b="0" i="0" spc="-10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0" spc="-1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spc="-1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=9</m:t>
                    </m:r>
                  </m:oMath>
                </a14:m>
                <a:r>
                  <a:rPr lang="en-US" altLang="zh-CN" sz="2400" b="0" i="0" spc="-1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spc="-1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spc="-1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spc="-1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spc="-1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spc="-1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.故选C.</a:t>
                </a:r>
                <a:endParaRPr lang="en-US" altLang="zh-CN" sz="2400" spc="-100" dirty="0"/>
              </a:p>
            </p:txBody>
          </p:sp>
        </mc:Choice>
        <mc:Fallback xmlns="">
          <p:sp>
            <p:nvSpPr>
              <p:cNvPr id="2" name="QC_6_AS.47_3#418833d67?vbadefaultcenterpage=1&amp;parentnodeid=d3394453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99684"/>
                <a:ext cx="11183112" cy="1731391"/>
              </a:xfrm>
              <a:prstGeom prst="rect">
                <a:avLst/>
              </a:prstGeom>
              <a:blipFill rotWithShape="1">
                <a:blip r:embed="rId2"/>
                <a:stretch>
                  <a:fillRect t="-17" r="1"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BD.3_2#2748c8625.choices?vbadefaultcenterpage=1&amp;parentnodeid=af794962e&amp;vbahtmlprocessed=1"/>
              <p:cNvSpPr/>
              <p:nvPr/>
            </p:nvSpPr>
            <p:spPr>
              <a:xfrm>
                <a:off x="502920" y="991344"/>
                <a:ext cx="11183112" cy="516331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A.存在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且在翻折过程中存在某个位置，使得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𝑂𝐶</m:t>
                        </m:r>
                      </m:e>
                    </m:borderBox>
                  </m:oMath>
                </a14:m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（审题①考虑证明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𝑂𝐶</m:t>
                    </m:r>
                    <m:r>
                      <a:rPr lang="en-US" altLang="zh-CN" sz="2400" b="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推出线线垂直）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B.存在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在翻折过程中存在某个位置，使得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𝐵𝐷</m:t>
                        </m:r>
                      </m:e>
                    </m:borderBox>
                  </m:oMath>
                </a14:m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（审题②考虑证明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𝑂𝐴𝐶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推出线线垂直）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C.存在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在翻折过程中存在某个位置，使得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⊥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平面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𝐴𝐶𝐷</m:t>
                        </m:r>
                      </m:e>
                    </m:borderBox>
                  </m:oMath>
                </a14:m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（审题③考虑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的位置对应的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值）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D.存在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在翻折过程中存在某个位置，使得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⊥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平面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𝐴𝐵𝐷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（审题④考虑反证法推出矛盾）</a:t>
                </a:r>
              </a:p>
            </p:txBody>
          </p:sp>
        </mc:Choice>
        <mc:Fallback xmlns="">
          <p:sp>
            <p:nvSpPr>
              <p:cNvPr id="2" name="QC_5_BD.3_2#2748c8625.choices?vbadefaultcenterpage=1&amp;parentnodeid=af794962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91344"/>
                <a:ext cx="11183112" cy="5163312"/>
              </a:xfrm>
              <a:prstGeom prst="rect">
                <a:avLst/>
              </a:prstGeom>
              <a:blipFill rotWithShape="1">
                <a:blip r:embed="rId3"/>
                <a:stretch>
                  <a:fillRect t="-2" r="1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5_AN.2_1#2748c8625.bracket?vbadefaultcenterpage=1&amp;parentnodeid=af794962e&amp;vbapositionanswer=1&amp;vbahtmlprocessed=1&amp;answeroption=ABC"/>
          <p:cNvSpPr txBox="1"/>
          <p:nvPr/>
        </p:nvSpPr>
        <p:spPr>
          <a:xfrm>
            <a:off x="375920" y="1247757"/>
            <a:ext cx="474489" cy="56938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3700" b="1">
                <a:solidFill>
                  <a:srgbClr val="FF0000"/>
                </a:solidFill>
                <a:latin typeface="华文细黑" panose="02010600040101010101" pitchFamily="2" charset="-122"/>
              </a:rPr>
              <a:t>√</a:t>
            </a:r>
          </a:p>
        </p:txBody>
      </p:sp>
      <p:sp>
        <p:nvSpPr>
          <p:cNvPr id="4" name="QC_5_AN.2_2#2748c8625.bracket?vbadefaultcenterpage=1&amp;parentnodeid=af794962e&amp;vbapositionanswer=1&amp;vbahtmlprocessed=1&amp;answeroption=ABC"/>
          <p:cNvSpPr txBox="1"/>
          <p:nvPr/>
        </p:nvSpPr>
        <p:spPr>
          <a:xfrm>
            <a:off x="375920" y="2553190"/>
            <a:ext cx="822325" cy="563880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zh-CN" altLang="en-US" sz="3700" b="1">
                <a:solidFill>
                  <a:srgbClr val="FF0000"/>
                </a:solidFill>
                <a:latin typeface="华文细黑" panose="02010600040101010101" pitchFamily="2" charset="-122"/>
              </a:rPr>
              <a:t>√</a:t>
            </a:r>
          </a:p>
        </p:txBody>
      </p:sp>
      <p:sp>
        <p:nvSpPr>
          <p:cNvPr id="5" name="QC_5_AN.2_3#2748c8625.bracket?vbadefaultcenterpage=1&amp;parentnodeid=af794962e&amp;vbapositionanswer=1&amp;vbahtmlprocessed=1&amp;answeroption=ABC"/>
          <p:cNvSpPr txBox="1"/>
          <p:nvPr/>
        </p:nvSpPr>
        <p:spPr>
          <a:xfrm>
            <a:off x="375920" y="3858623"/>
            <a:ext cx="822325" cy="563880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r>
              <a:rPr lang="zh-CN" altLang="en-US" sz="3700" b="1">
                <a:solidFill>
                  <a:srgbClr val="FF0000"/>
                </a:solidFill>
                <a:latin typeface="华文细黑" panose="02010600040101010101" pitchFamily="2" charset="-122"/>
              </a:rPr>
              <a:t>√</a:t>
            </a:r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AS.4_1#2748c8625?vbadefaultcenterpage=1&amp;parentnodeid=af794962e&amp;vbahtmlprocessed=1&amp;bbb=1&amp;hasbroken=1"/>
              <p:cNvSpPr/>
              <p:nvPr/>
            </p:nvSpPr>
            <p:spPr>
              <a:xfrm>
                <a:off x="502920" y="965975"/>
                <a:ext cx="11183112" cy="51886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对于A，当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时，此时矩形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为正方形，则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𝐵𝐴𝐷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沿直线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翻折，若使得平面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时,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，平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所以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𝑂𝐶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⊥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平面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𝐴𝐵𝐷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审题①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，故A正确.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对于B，当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,则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𝑂𝐴𝐶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所以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𝐵𝐷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⊥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平面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𝑂𝐴𝐶</m:t>
                        </m:r>
                      </m:e>
                    </m:borderBox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，故B正确.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审题②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C，在矩形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沿直线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翻折时，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总有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沿直线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翻折到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AS.4_1#2748c8625?vbadefaultcenterpage=1&amp;parentnodeid=af794962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65975"/>
                <a:ext cx="11183112" cy="5188649"/>
              </a:xfrm>
              <a:prstGeom prst="rect">
                <a:avLst/>
              </a:prstGeom>
              <a:blipFill rotWithShape="1">
                <a:blip r:embed="rId4"/>
                <a:stretch>
                  <a:fillRect t="-3" r="-22" b="-156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03860" y="61277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  <a:sym typeface="+mn-ea"/>
              </a:rPr>
              <a:t>解题观摩</a:t>
            </a:r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AS.4_1#2748c8625?vbadefaultcenterpage=1&amp;parentnodeid=af794962e&amp;vbahtmlprocessed=1&amp;bbb=1&amp;hasbroken=1"/>
              <p:cNvSpPr/>
              <p:nvPr/>
            </p:nvSpPr>
            <p:spPr>
              <a:xfrm>
                <a:off x="502920" y="1763060"/>
                <a:ext cx="11183112" cy="358940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审题③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，则此时满足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，故C正确.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对于D，假设在翻折过程中存在某个位置，使得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Rt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𝐴𝑂𝐶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为斜边，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这与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𝑂𝐶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𝑂𝐴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相矛盾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,故D不正确.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审题④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ABC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AS.4_1#2748c8625?vbadefaultcenterpage=1&amp;parentnodeid=af794962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763060"/>
                <a:ext cx="11183112" cy="3589401"/>
              </a:xfrm>
              <a:prstGeom prst="rect">
                <a:avLst/>
              </a:prstGeom>
              <a:blipFill rotWithShape="1">
                <a:blip r:embed="rId2"/>
                <a:stretch>
                  <a:fillRect t="-8" r="-288" b="-1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08976b784?vbadefaultcenterpage=1&amp;parentnodeid=ae7721b27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756000"/>
            <a:ext cx="10799064" cy="347472"/>
          </a:xfrm>
          <a:prstGeom prst="rect">
            <a:avLst/>
          </a:prstGeom>
        </p:spPr>
      </p:pic>
      <p:sp>
        <p:nvSpPr>
          <p:cNvPr id="3" name="P_5_BD#c11fec1cf?segpoint=1&amp;vbadefaultcenterpage=1&amp;parentnodeid=08976b784&amp;vbahtmlprocessed=1"/>
          <p:cNvSpPr/>
          <p:nvPr/>
        </p:nvSpPr>
        <p:spPr>
          <a:xfrm>
            <a:off x="502920" y="1241648"/>
            <a:ext cx="11183112" cy="15833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 </a:t>
            </a:r>
            <a:r>
              <a:rPr lang="en-US" altLang="zh-CN" sz="2400" b="1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解决空间位置关系的动点问题的方法</a:t>
            </a:r>
            <a:endParaRPr lang="en-US" altLang="zh-CN" sz="2400" b="1" i="0" dirty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应用“位置关系定理”转化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2.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建立“坐标系”计算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ZiMTU1MDljNDlhODY1MWYwNDk4MjYwNjJlNDA3ZT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1091</Words>
  <Application>Microsoft Office PowerPoint</Application>
  <PresentationFormat>宽屏</PresentationFormat>
  <Paragraphs>323</Paragraphs>
  <Slides>55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4" baseType="lpstr">
      <vt:lpstr>等线</vt:lpstr>
      <vt:lpstr>华文细黑</vt:lpstr>
      <vt:lpstr>宋体</vt:lpstr>
      <vt:lpstr>微软雅黑</vt:lpstr>
      <vt:lpstr>Arial</vt:lpstr>
      <vt:lpstr>Calibri</vt:lpstr>
      <vt:lpstr>Cambria Math</vt:lpstr>
      <vt:lpstr>Times New Roman</vt:lpstr>
      <vt:lpstr/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微软用户</cp:lastModifiedBy>
  <cp:revision>7</cp:revision>
  <dcterms:created xsi:type="dcterms:W3CDTF">2023-12-21T11:08:00Z</dcterms:created>
  <dcterms:modified xsi:type="dcterms:W3CDTF">2024-01-18T08:24:09Z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C794C5008AFE46268D21D3C297F5330C_12</vt:lpwstr>
  </property>
  <property fmtid="{D5CDD505-2E9C-101B-9397-08002B2CF9AE}" pid="3" name="KSOProductBuildVer">
    <vt:lpwstr>2052-12.1.0.15990</vt:lpwstr>
  </property>
</Properties>
</file>